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sldIdLst>
    <p:sldId id="256" r:id="rId2"/>
    <p:sldId id="257" r:id="rId3"/>
    <p:sldId id="269" r:id="rId4"/>
    <p:sldId id="290" r:id="rId5"/>
    <p:sldId id="276" r:id="rId6"/>
    <p:sldId id="287" r:id="rId7"/>
    <p:sldId id="288" r:id="rId8"/>
    <p:sldId id="289" r:id="rId9"/>
    <p:sldId id="292" r:id="rId10"/>
    <p:sldId id="291" r:id="rId11"/>
    <p:sldId id="293" r:id="rId12"/>
    <p:sldId id="294" r:id="rId13"/>
    <p:sldId id="295" r:id="rId14"/>
    <p:sldId id="299" r:id="rId15"/>
    <p:sldId id="300" r:id="rId16"/>
    <p:sldId id="309" r:id="rId17"/>
    <p:sldId id="310" r:id="rId18"/>
    <p:sldId id="308" r:id="rId19"/>
    <p:sldId id="303" r:id="rId20"/>
    <p:sldId id="304" r:id="rId21"/>
    <p:sldId id="306" r:id="rId22"/>
    <p:sldId id="302" r:id="rId23"/>
    <p:sldId id="311" r:id="rId24"/>
    <p:sldId id="402" r:id="rId25"/>
    <p:sldId id="406" r:id="rId26"/>
    <p:sldId id="401" r:id="rId27"/>
    <p:sldId id="297" r:id="rId28"/>
    <p:sldId id="298" r:id="rId29"/>
    <p:sldId id="405" r:id="rId30"/>
    <p:sldId id="408" r:id="rId31"/>
    <p:sldId id="409" r:id="rId32"/>
    <p:sldId id="411" r:id="rId33"/>
    <p:sldId id="412" r:id="rId34"/>
    <p:sldId id="312" r:id="rId35"/>
    <p:sldId id="313" r:id="rId36"/>
    <p:sldId id="315" r:id="rId37"/>
    <p:sldId id="317" r:id="rId38"/>
    <p:sldId id="316" r:id="rId39"/>
    <p:sldId id="319" r:id="rId40"/>
    <p:sldId id="318" r:id="rId41"/>
    <p:sldId id="320" r:id="rId42"/>
    <p:sldId id="322" r:id="rId43"/>
    <p:sldId id="275" r:id="rId44"/>
    <p:sldId id="323" r:id="rId45"/>
    <p:sldId id="324" r:id="rId46"/>
    <p:sldId id="326" r:id="rId47"/>
    <p:sldId id="327" r:id="rId48"/>
    <p:sldId id="328" r:id="rId49"/>
    <p:sldId id="329" r:id="rId50"/>
    <p:sldId id="330" r:id="rId51"/>
    <p:sldId id="271" r:id="rId52"/>
    <p:sldId id="332" r:id="rId53"/>
    <p:sldId id="333" r:id="rId54"/>
    <p:sldId id="334" r:id="rId55"/>
    <p:sldId id="335" r:id="rId56"/>
    <p:sldId id="336" r:id="rId57"/>
    <p:sldId id="338" r:id="rId58"/>
    <p:sldId id="339" r:id="rId59"/>
    <p:sldId id="340" r:id="rId60"/>
    <p:sldId id="341" r:id="rId61"/>
    <p:sldId id="342" r:id="rId62"/>
    <p:sldId id="345" r:id="rId63"/>
    <p:sldId id="343" r:id="rId64"/>
    <p:sldId id="344" r:id="rId65"/>
    <p:sldId id="346" r:id="rId66"/>
    <p:sldId id="347" r:id="rId67"/>
    <p:sldId id="348" r:id="rId68"/>
    <p:sldId id="349" r:id="rId69"/>
    <p:sldId id="350" r:id="rId70"/>
    <p:sldId id="351" r:id="rId71"/>
    <p:sldId id="352" r:id="rId72"/>
    <p:sldId id="353" r:id="rId73"/>
    <p:sldId id="354" r:id="rId74"/>
    <p:sldId id="358" r:id="rId75"/>
    <p:sldId id="356" r:id="rId76"/>
    <p:sldId id="267" r:id="rId77"/>
    <p:sldId id="357" r:id="rId78"/>
    <p:sldId id="359" r:id="rId79"/>
    <p:sldId id="360" r:id="rId80"/>
    <p:sldId id="363" r:id="rId81"/>
    <p:sldId id="364" r:id="rId82"/>
    <p:sldId id="365" r:id="rId83"/>
    <p:sldId id="366" r:id="rId84"/>
    <p:sldId id="367" r:id="rId85"/>
    <p:sldId id="368" r:id="rId86"/>
    <p:sldId id="362" r:id="rId87"/>
    <p:sldId id="370" r:id="rId88"/>
    <p:sldId id="371" r:id="rId89"/>
    <p:sldId id="372" r:id="rId90"/>
    <p:sldId id="361" r:id="rId91"/>
    <p:sldId id="374" r:id="rId92"/>
    <p:sldId id="376" r:id="rId93"/>
    <p:sldId id="377" r:id="rId94"/>
    <p:sldId id="378" r:id="rId95"/>
    <p:sldId id="379" r:id="rId96"/>
    <p:sldId id="403" r:id="rId97"/>
    <p:sldId id="404" r:id="rId98"/>
    <p:sldId id="373" r:id="rId99"/>
    <p:sldId id="273" r:id="rId100"/>
    <p:sldId id="285" r:id="rId101"/>
    <p:sldId id="282" r:id="rId102"/>
    <p:sldId id="284" r:id="rId103"/>
    <p:sldId id="281" r:id="rId104"/>
    <p:sldId id="380" r:id="rId105"/>
    <p:sldId id="381" r:id="rId106"/>
    <p:sldId id="382" r:id="rId107"/>
    <p:sldId id="383" r:id="rId108"/>
    <p:sldId id="384" r:id="rId109"/>
    <p:sldId id="385" r:id="rId110"/>
    <p:sldId id="386" r:id="rId111"/>
    <p:sldId id="387" r:id="rId112"/>
    <p:sldId id="388" r:id="rId113"/>
    <p:sldId id="390" r:id="rId114"/>
    <p:sldId id="389" r:id="rId115"/>
    <p:sldId id="391" r:id="rId116"/>
    <p:sldId id="392" r:id="rId117"/>
    <p:sldId id="393" r:id="rId118"/>
    <p:sldId id="286" r:id="rId119"/>
    <p:sldId id="396" r:id="rId120"/>
    <p:sldId id="397" r:id="rId121"/>
    <p:sldId id="398" r:id="rId122"/>
    <p:sldId id="395" r:id="rId123"/>
    <p:sldId id="400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6E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6"/>
    <p:restoredTop sz="81718"/>
  </p:normalViewPr>
  <p:slideViewPr>
    <p:cSldViewPr snapToGrid="0" snapToObjects="1">
      <p:cViewPr varScale="1">
        <p:scale>
          <a:sx n="109" d="100"/>
          <a:sy n="109" d="100"/>
        </p:scale>
        <p:origin x="216" y="328"/>
      </p:cViewPr>
      <p:guideLst/>
    </p:cSldViewPr>
  </p:slideViewPr>
  <p:notesTextViewPr>
    <p:cViewPr>
      <p:scale>
        <a:sx n="140" d="100"/>
        <a:sy n="14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73FDE-E82E-4F44-A8BE-E8641327C9B0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BEB1F-E95A-B54A-8195-6C4D9E7CF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4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training/testing/fundamentals#small-tests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eveloper.android.com/training/testing/fundamentals#large-tests" TargetMode="External"/><Relationship Id="rId4" Type="http://schemas.openxmlformats.org/officeDocument/2006/relationships/hyperlink" Target="https://developer.android.com/training/testing/fundamentals#medium-test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96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27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684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49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6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1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756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79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62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864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8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9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3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12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09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105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38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61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688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264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04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20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91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057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964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700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221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764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722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62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53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25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74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691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182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3375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723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730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04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921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</a:t>
            </a:r>
            <a:r>
              <a:rPr lang="en-US" dirty="0" err="1"/>
              <a:t>AdapterViews</a:t>
            </a:r>
            <a:r>
              <a:rPr lang="en-US" dirty="0"/>
              <a:t> such as </a:t>
            </a:r>
            <a:r>
              <a:rPr lang="en-US" i="1" dirty="0" err="1"/>
              <a:t>ListView</a:t>
            </a:r>
            <a:r>
              <a:rPr lang="en-US" dirty="0"/>
              <a:t> and </a:t>
            </a:r>
            <a:r>
              <a:rPr lang="en-US" i="1" dirty="0" err="1"/>
              <a:t>GridView</a:t>
            </a:r>
            <a:r>
              <a:rPr lang="en-US" dirty="0"/>
              <a:t> load data dynamically from an Adapter, only a subset of the contents may be loaded in the current view hierarchy at a time</a:t>
            </a:r>
            <a:endParaRPr lang="en-US" sz="3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handle this we need to use </a:t>
            </a:r>
            <a:r>
              <a:rPr lang="en-US" sz="3200" dirty="0" err="1"/>
              <a:t>onData</a:t>
            </a:r>
            <a:r>
              <a:rPr lang="en-US" sz="3200" dirty="0"/>
              <a:t>()</a:t>
            </a:r>
            <a:r>
              <a:rPr lang="en-US" dirty="0"/>
              <a:t> which loads the adapter item we are interested in onto the screen before operating on it.</a:t>
            </a:r>
            <a:endParaRPr lang="en-US" sz="3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855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DataOptions</a:t>
            </a:r>
            <a:r>
              <a:rPr lang="en-US" dirty="0"/>
              <a:t> example of at position, </a:t>
            </a:r>
            <a:r>
              <a:rPr lang="en-US" dirty="0" err="1"/>
              <a:t>onChildView</a:t>
            </a:r>
            <a:r>
              <a:rPr lang="en-US" dirty="0"/>
              <a:t>, </a:t>
            </a:r>
            <a:r>
              <a:rPr lang="en-US" dirty="0" err="1"/>
              <a:t>inAdapterView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we will see examples together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023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066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939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9919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7193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921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533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@Before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@Rule = if there is something will be used for so many test cases, it’d better to be annotated as Rule.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2831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actionOnItemAtPosition</a:t>
            </a:r>
            <a:r>
              <a:rPr lang="en-US" sz="1200" dirty="0"/>
              <a:t>() -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810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c-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497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c-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550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c-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616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actionOnItemAtPosition</a:t>
            </a:r>
            <a:r>
              <a:rPr lang="en-US" sz="1200" b="1" dirty="0">
                <a:solidFill>
                  <a:schemeClr val="bg1"/>
                </a:solidFill>
              </a:rPr>
              <a:t>() -</a:t>
            </a:r>
            <a:r>
              <a:rPr lang="en-US" sz="1200" dirty="0"/>
              <a:t>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252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actionOnItemAtPosition</a:t>
            </a:r>
            <a:r>
              <a:rPr lang="en-US" sz="1200" b="1" dirty="0">
                <a:solidFill>
                  <a:schemeClr val="bg1"/>
                </a:solidFill>
              </a:rPr>
              <a:t>() -</a:t>
            </a:r>
            <a:r>
              <a:rPr lang="en-US" sz="1200" dirty="0"/>
              <a:t>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37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6846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</a:t>
            </a:r>
            <a:r>
              <a:rPr lang="en-US" sz="1200" dirty="0"/>
              <a:t>() - Scrolls to the matched View,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scrollToHolder</a:t>
            </a:r>
            <a:r>
              <a:rPr lang="en-US" sz="1200" dirty="0"/>
              <a:t>() - Scrolls to the matched View Holder, if it exists.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scrollToPosition</a:t>
            </a:r>
            <a:r>
              <a:rPr lang="en-US" sz="1200" dirty="0"/>
              <a:t>() - Scrolls to a specific position.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actionOnHolderItem</a:t>
            </a:r>
            <a:r>
              <a:rPr lang="en-US" sz="1200" dirty="0"/>
              <a:t>() - Performs a View Action on a matched View Holder.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actionOnItem</a:t>
            </a:r>
            <a:r>
              <a:rPr lang="en-US" sz="1200" dirty="0"/>
              <a:t>() - Performs a View Action on a matched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actionOnItemAtPosition</a:t>
            </a:r>
            <a:r>
              <a:rPr lang="en-US" sz="1200" b="1" dirty="0">
                <a:solidFill>
                  <a:schemeClr val="bg1"/>
                </a:solidFill>
              </a:rPr>
              <a:t>() -</a:t>
            </a:r>
            <a:r>
              <a:rPr lang="en-US" sz="1200" dirty="0"/>
              <a:t> Performs a </a:t>
            </a:r>
            <a:r>
              <a:rPr lang="en-US" sz="1200" dirty="0" err="1"/>
              <a:t>ViewAction</a:t>
            </a:r>
            <a:r>
              <a:rPr lang="en-US" sz="1200" dirty="0"/>
              <a:t> on a view at a specific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75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you with a full details of your project and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09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8188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do a full test for all your test scenarios and provide you with a detailed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6494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 do a full test for all your test scenarios and provide you with a detailed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581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9072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3260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67611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111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44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one class at a time.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3258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4204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55713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9230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851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9294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486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3064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94875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3180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411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one class at a time.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770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567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6446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817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1284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4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Small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unit tests that validate your app's behavior once class at a time. “Validate the functionality”.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Medium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integration tests that validate either interactions between levels of the stack within a module, or interactions between related modules.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Large tests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end-to-end tests that validate user journeys spanning multiple modules of your app.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2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2029-315E-FA4B-B342-3725708F2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63D3-D1E9-9D45-8DE2-8A61DE8EE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6439E-959F-A640-8600-7FCABF4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BD0F-EF1B-8D46-94A2-32140302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7CD67-551F-7D4A-8F58-00E2121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1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902A-B949-574C-B9C5-06938E7D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52382-929E-7240-9BA7-1EF29E4BA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993BA-9E07-DA48-A0A6-DD0679BA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55D65-EA95-C645-BC73-6E638FF3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55F8-AE6E-5744-BC00-15FCA23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9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5C7EB-D2D0-0F4A-9E13-A701B402D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FDC49-ED4E-BD42-8377-F84BDB49E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CC30-DB55-CD46-A1AF-A9AB154E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358DF-4725-904B-84BB-A55C9004A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30995-E959-D743-B30F-57377102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73D7-0F34-944A-92A4-3A9B135E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26B1-9610-D441-AAF5-500B29A5A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731-8201-2640-8E56-00E52BF2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A388-F1ED-6D4C-AE75-05BFAB70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C2DD-A154-2047-B864-8BB2BC83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2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8DC4-2A34-2943-A136-AC4A762E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9A2D9-7076-A649-A001-A8A3B60B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826C3-F210-4746-851E-1924C4EA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E2483-E067-0449-BCFE-36B8A656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2D726-EB2F-2A4E-951A-6B628628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9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0C0A-7861-BF44-B85E-DF6FE8B6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A9A03-209F-5941-8F8B-EDD81058C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8CC52-D118-A14E-BA2F-5D28D0425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E7D2E-1B6B-3845-AC7D-C8BC5C54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B6677-392A-7943-B41A-A5A6162A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F07C7-77F7-1B4F-BE34-3CB1EDA3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304-2C8B-E341-8552-E2D6FC2A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ABC02-92DE-FF45-88F1-9B1C67AE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A7445-034E-9440-AFDB-62A4CFBB4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9EEDA-6C85-9742-8CEA-5953223BE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208B-2A8C-D847-B1FF-7FEAE23E5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7FECB-5A76-A548-8FDA-D65B766D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421AE-E14C-DA43-A5F8-B4389A0A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E95A4-7201-CB40-8222-4404262D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3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E550-7A1A-DC46-824F-B7C4254E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D8209-B083-8F42-B7FD-8BE07698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2B3DB-A004-9247-8B65-A4FDFEDF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C057B-F689-3B4F-AF0A-97E6F3DD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D13A3-62E2-7D47-BE93-10CD53D5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A661C-CC9C-3D47-9EF1-D1C1728E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4DF23-D66C-D441-BD45-17AEA7A9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3DB1-9D24-0E41-BE8E-A9B98256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4A408-255C-BD4B-AA0F-605850EE2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454BE-53BB-AB44-A278-212CFFEB6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88133-D7BD-4343-B4C5-97ABA13C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F8DB-71DA-274E-A803-AE0DE27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E762C-BB7D-2C44-88E8-5F85A5F4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F172-63D4-C547-90BD-3760F0B6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2F689-5682-7B47-B734-3A6968040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1391A-E253-9B4F-A413-97210A1A6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BF3C2-5A3D-654A-9764-44AC7E01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EBA44-EA59-2A4D-ABA4-1A0EBF62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51AC2-41EE-194A-B56E-B11AB1D6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5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9CC72B-D533-6643-A9FC-CA228230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AD7E4-48F0-FE4A-9FF9-B96AE122B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BB6F0-9A82-124E-A00F-B18FD6B32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3D08C-9FC9-3844-80A3-62AFBDA70E55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2D77-5C9F-C54A-B1C3-858E37FD6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78810-A3D3-654D-A809-CC51D15FA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0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5B2950-A31A-F44E-B1E8-B84EAC3BBD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356902" y="2875002"/>
            <a:ext cx="3478196" cy="1107996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846244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5313221" y="260584"/>
            <a:ext cx="16706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TDD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C744C-206B-DF42-BDC4-E45731368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50" y="1798654"/>
            <a:ext cx="6679100" cy="47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591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Online Media 1" descr="lint report.mov">
            <a:hlinkClick r:id="" action="ppaction://media"/>
            <a:extLst>
              <a:ext uri="{FF2B5EF4-FFF2-40B4-BE49-F238E27FC236}">
                <a16:creationId xmlns:a16="http://schemas.microsoft.com/office/drawing/2014/main" id="{38EF6500-3207-DC4F-979C-2D3EA9E5B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1342743" y="2875002"/>
            <a:ext cx="95065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./</a:t>
            </a:r>
            <a:r>
              <a:rPr lang="en-US" sz="6600" b="1" dirty="0" err="1">
                <a:solidFill>
                  <a:srgbClr val="906E57"/>
                </a:solidFill>
              </a:rPr>
              <a:t>gradlew</a:t>
            </a:r>
            <a:r>
              <a:rPr lang="en-US" sz="6600" b="1" dirty="0">
                <a:solidFill>
                  <a:srgbClr val="906E57"/>
                </a:solidFill>
              </a:rPr>
              <a:t> </a:t>
            </a:r>
            <a:r>
              <a:rPr lang="en-US" sz="6600" b="1" dirty="0" err="1">
                <a:solidFill>
                  <a:srgbClr val="906E57"/>
                </a:solidFill>
              </a:rPr>
              <a:t>connectedCheck</a:t>
            </a:r>
            <a:endParaRPr lang="en-US" sz="6600" b="1" dirty="0">
              <a:solidFill>
                <a:srgbClr val="906E57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346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0C8B3B5-F6D8-E04E-AA22-7F570D8A8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1815042"/>
            <a:ext cx="5291666" cy="3227916"/>
          </a:xfrm>
          <a:prstGeom prst="rect">
            <a:avLst/>
          </a:prstGeom>
        </p:spPr>
      </p:pic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3C2920D2-F26B-5C43-9E45-A74BA53C2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865" y="1815041"/>
            <a:ext cx="5291667" cy="32279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4697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504304" y="2875002"/>
            <a:ext cx="699217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Firebase lab testing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42326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E5FB780-22C4-CD48-B15F-DAB10FDD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317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C5B34F1-0684-8340-9035-85BB2B10D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296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0BD2BFAF-EF45-0845-8664-92995C684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2052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256E5D0-5F78-2444-97CF-9DA711A86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570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4518A9F-1F42-464A-B759-7B7322F38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990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971656B-6E2F-B94C-ACBD-B28E2D37E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76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3730192" y="307051"/>
            <a:ext cx="473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Testing Pyramid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54B34-062C-A346-9E4A-B7689767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39" y="2032842"/>
            <a:ext cx="7336575" cy="451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000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028D6899-858A-C040-9895-B20954683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0939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88B9AA-4442-E649-A794-BDB6923DB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57F7869-6250-134B-97B3-CBCFA8D4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120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application, Word, Teams&#10;&#10;Description automatically generated">
            <a:extLst>
              <a:ext uri="{FF2B5EF4-FFF2-40B4-BE49-F238E27FC236}">
                <a16:creationId xmlns:a16="http://schemas.microsoft.com/office/drawing/2014/main" id="{C0ADC5B6-9625-C04F-A26F-E095135D2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6302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F081EFA-75A4-194D-9C9B-9A03CAE18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2" y="0"/>
            <a:ext cx="11920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3500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33BDDB-8683-EF41-9876-44DE903B1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35664FF-F8B5-1347-902C-0818BB4E6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616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D29BF9-3E85-164B-A48E-16685D7F8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3C0293B-C056-CD41-962B-56DCEC8EF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2074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2A1C17F-F958-BB4D-A321-9FFD4BA17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2" y="0"/>
            <a:ext cx="11920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983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B77ED77-CAC4-5F45-AA20-B15F5102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2" y="0"/>
            <a:ext cx="11920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5270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991837F-68BC-5F40-908F-C048C3B0D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2" y="0"/>
            <a:ext cx="11920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838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8BC4F1E-6516-8549-8A0E-F98708B3E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82" y="0"/>
            <a:ext cx="11920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84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3730192" y="307051"/>
            <a:ext cx="473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Testing Pyramid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54B34-062C-A346-9E4A-B7689767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39" y="2032842"/>
            <a:ext cx="7336575" cy="4518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0F413-1C17-CF44-B2F2-3EDB3199E7B6}"/>
              </a:ext>
            </a:extLst>
          </p:cNvPr>
          <p:cNvSpPr txBox="1"/>
          <p:nvPr/>
        </p:nvSpPr>
        <p:spPr>
          <a:xfrm>
            <a:off x="8572258" y="5034844"/>
            <a:ext cx="197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Small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62824-E865-B349-B503-D5362ECCD052}"/>
              </a:ext>
            </a:extLst>
          </p:cNvPr>
          <p:cNvSpPr txBox="1"/>
          <p:nvPr/>
        </p:nvSpPr>
        <p:spPr>
          <a:xfrm>
            <a:off x="7727344" y="3924083"/>
            <a:ext cx="2479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Medium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0CBBA-6D11-3A4B-9E07-0FC7E5AD2039}"/>
              </a:ext>
            </a:extLst>
          </p:cNvPr>
          <p:cNvSpPr txBox="1"/>
          <p:nvPr/>
        </p:nvSpPr>
        <p:spPr>
          <a:xfrm>
            <a:off x="6819631" y="2610629"/>
            <a:ext cx="196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Large tests</a:t>
            </a:r>
          </a:p>
        </p:txBody>
      </p:sp>
    </p:spTree>
    <p:extLst>
      <p:ext uri="{BB962C8B-B14F-4D97-AF65-F5344CB8AC3E}">
        <p14:creationId xmlns:p14="http://schemas.microsoft.com/office/powerpoint/2010/main" val="34389497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232DD7D-64FB-E141-828E-79B61EA8A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0645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EAF1F9-F39F-4A41-B902-8D20C3A41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2739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96431" y="3013501"/>
            <a:ext cx="115991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906E57"/>
                </a:solidFill>
              </a:rPr>
              <a:t>https://</a:t>
            </a:r>
            <a:r>
              <a:rPr lang="en-US" sz="4800" b="1" dirty="0" err="1">
                <a:solidFill>
                  <a:srgbClr val="906E57"/>
                </a:solidFill>
              </a:rPr>
              <a:t>github.com</a:t>
            </a:r>
            <a:r>
              <a:rPr lang="en-US" sz="4800" b="1" dirty="0">
                <a:solidFill>
                  <a:srgbClr val="906E57"/>
                </a:solidFill>
              </a:rPr>
              <a:t>/android/testing-samples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26326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4763263" y="2875002"/>
            <a:ext cx="26654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76081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3730192" y="307051"/>
            <a:ext cx="4731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Testing Pyramid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54B34-062C-A346-9E4A-B76897671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39" y="2032842"/>
            <a:ext cx="7336575" cy="45181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0F413-1C17-CF44-B2F2-3EDB3199E7B6}"/>
              </a:ext>
            </a:extLst>
          </p:cNvPr>
          <p:cNvSpPr txBox="1"/>
          <p:nvPr/>
        </p:nvSpPr>
        <p:spPr>
          <a:xfrm>
            <a:off x="8572258" y="5034844"/>
            <a:ext cx="1972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Small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62824-E865-B349-B503-D5362ECCD052}"/>
              </a:ext>
            </a:extLst>
          </p:cNvPr>
          <p:cNvSpPr txBox="1"/>
          <p:nvPr/>
        </p:nvSpPr>
        <p:spPr>
          <a:xfrm>
            <a:off x="7727344" y="3924083"/>
            <a:ext cx="2479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Medium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50CBBA-6D11-3A4B-9E07-0FC7E5AD2039}"/>
              </a:ext>
            </a:extLst>
          </p:cNvPr>
          <p:cNvSpPr txBox="1"/>
          <p:nvPr/>
        </p:nvSpPr>
        <p:spPr>
          <a:xfrm>
            <a:off x="6819631" y="2610629"/>
            <a:ext cx="1969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Large tests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FF65-0DB8-5148-B742-8D69BB07E81E}"/>
              </a:ext>
            </a:extLst>
          </p:cNvPr>
          <p:cNvSpPr txBox="1"/>
          <p:nvPr/>
        </p:nvSpPr>
        <p:spPr>
          <a:xfrm>
            <a:off x="8804639" y="2610628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10%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8C3864-F582-E047-9157-8D780C6E7B76}"/>
              </a:ext>
            </a:extLst>
          </p:cNvPr>
          <p:cNvSpPr txBox="1"/>
          <p:nvPr/>
        </p:nvSpPr>
        <p:spPr>
          <a:xfrm>
            <a:off x="10206484" y="3924083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20%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2AA0DF-F83B-974C-9B9D-3D3801CFA9FB}"/>
              </a:ext>
            </a:extLst>
          </p:cNvPr>
          <p:cNvSpPr txBox="1"/>
          <p:nvPr/>
        </p:nvSpPr>
        <p:spPr>
          <a:xfrm>
            <a:off x="10561661" y="5034843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70%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5142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2244881" y="2967335"/>
            <a:ext cx="77022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How can I know the level?</a:t>
            </a:r>
          </a:p>
        </p:txBody>
      </p:sp>
    </p:spTree>
    <p:extLst>
      <p:ext uri="{BB962C8B-B14F-4D97-AF65-F5344CB8AC3E}">
        <p14:creationId xmlns:p14="http://schemas.microsoft.com/office/powerpoint/2010/main" val="3254472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5113864" y="376534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</p:spTree>
    <p:extLst>
      <p:ext uri="{BB962C8B-B14F-4D97-AF65-F5344CB8AC3E}">
        <p14:creationId xmlns:p14="http://schemas.microsoft.com/office/powerpoint/2010/main" val="2198546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5113864" y="376534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33A73-3CDA-F342-9101-362BF0571CFD}"/>
              </a:ext>
            </a:extLst>
          </p:cNvPr>
          <p:cNvSpPr txBox="1"/>
          <p:nvPr/>
        </p:nvSpPr>
        <p:spPr>
          <a:xfrm>
            <a:off x="2376323" y="2551837"/>
            <a:ext cx="5016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</p:txBody>
      </p:sp>
    </p:spTree>
    <p:extLst>
      <p:ext uri="{BB962C8B-B14F-4D97-AF65-F5344CB8AC3E}">
        <p14:creationId xmlns:p14="http://schemas.microsoft.com/office/powerpoint/2010/main" val="3349783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5113864" y="376534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33A73-3CDA-F342-9101-362BF0571CFD}"/>
              </a:ext>
            </a:extLst>
          </p:cNvPr>
          <p:cNvSpPr txBox="1"/>
          <p:nvPr/>
        </p:nvSpPr>
        <p:spPr>
          <a:xfrm>
            <a:off x="2376323" y="2551837"/>
            <a:ext cx="8148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337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-1" y="0"/>
            <a:ext cx="407528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1159838" y="352589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833A73-3CDA-F342-9101-362BF0571CFD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C74B3-40A3-9145-ACE4-7EBB944B2FDC}"/>
              </a:ext>
            </a:extLst>
          </p:cNvPr>
          <p:cNvSpPr txBox="1"/>
          <p:nvPr/>
        </p:nvSpPr>
        <p:spPr>
          <a:xfrm>
            <a:off x="7266502" y="352589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</p:spTree>
    <p:extLst>
      <p:ext uri="{BB962C8B-B14F-4D97-AF65-F5344CB8AC3E}">
        <p14:creationId xmlns:p14="http://schemas.microsoft.com/office/powerpoint/2010/main" val="2952979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-1" y="0"/>
            <a:ext cx="407528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1159838" y="352589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C74B3-40A3-9145-ACE4-7EBB944B2FDC}"/>
              </a:ext>
            </a:extLst>
          </p:cNvPr>
          <p:cNvSpPr txBox="1"/>
          <p:nvPr/>
        </p:nvSpPr>
        <p:spPr>
          <a:xfrm>
            <a:off x="7266502" y="352589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1D3DC-40F3-AA4A-A1E4-13FB31CFE3D4}"/>
              </a:ext>
            </a:extLst>
          </p:cNvPr>
          <p:cNvSpPr txBox="1"/>
          <p:nvPr/>
        </p:nvSpPr>
        <p:spPr>
          <a:xfrm>
            <a:off x="4472502" y="2198322"/>
            <a:ext cx="7719498" cy="1003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99000"/>
                  </a:srgbClr>
                </a:solidFill>
              </a:rPr>
              <a:t>Validating XML layout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AC451F-C13B-0D48-BF4E-F1CFF7892C53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93839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775414" y="2875002"/>
            <a:ext cx="26411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149640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-1" y="0"/>
            <a:ext cx="407528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1159838" y="352589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C74B3-40A3-9145-ACE4-7EBB944B2FDC}"/>
              </a:ext>
            </a:extLst>
          </p:cNvPr>
          <p:cNvSpPr txBox="1"/>
          <p:nvPr/>
        </p:nvSpPr>
        <p:spPr>
          <a:xfrm>
            <a:off x="7266502" y="352589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1D3DC-40F3-AA4A-A1E4-13FB31CFE3D4}"/>
              </a:ext>
            </a:extLst>
          </p:cNvPr>
          <p:cNvSpPr txBox="1"/>
          <p:nvPr/>
        </p:nvSpPr>
        <p:spPr>
          <a:xfrm>
            <a:off x="4472502" y="2198322"/>
            <a:ext cx="7719498" cy="201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30000"/>
                  </a:srgbClr>
                </a:solidFill>
              </a:rPr>
              <a:t>Validating XML layout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99000"/>
                  </a:srgbClr>
                </a:solidFill>
              </a:rPr>
              <a:t>Testing Fragment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432A2-DA92-F145-885C-4D2F92FFBEEA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981390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-1" y="0"/>
            <a:ext cx="4075289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1159838" y="352589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5C74B3-40A3-9145-ACE4-7EBB944B2FDC}"/>
              </a:ext>
            </a:extLst>
          </p:cNvPr>
          <p:cNvSpPr txBox="1"/>
          <p:nvPr/>
        </p:nvSpPr>
        <p:spPr>
          <a:xfrm>
            <a:off x="7266502" y="352589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1D3DC-40F3-AA4A-A1E4-13FB31CFE3D4}"/>
              </a:ext>
            </a:extLst>
          </p:cNvPr>
          <p:cNvSpPr txBox="1"/>
          <p:nvPr/>
        </p:nvSpPr>
        <p:spPr>
          <a:xfrm>
            <a:off x="4472502" y="2198322"/>
            <a:ext cx="771949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30000"/>
                  </a:srgbClr>
                </a:solidFill>
              </a:rPr>
              <a:t>Validating XML layout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30000"/>
                  </a:srgbClr>
                </a:solidFill>
              </a:rPr>
              <a:t>Testing Fragment Object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0070C0">
                    <a:alpha val="99000"/>
                  </a:srgbClr>
                </a:solidFill>
              </a:rPr>
              <a:t>Testing interaction between data sources and DAOs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80F03D-3970-5147-9B6D-E96282886BC8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117280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C5702C-BFE8-B64E-94D5-4B22145FB70E}"/>
              </a:ext>
            </a:extLst>
          </p:cNvPr>
          <p:cNvSpPr/>
          <p:nvPr/>
        </p:nvSpPr>
        <p:spPr>
          <a:xfrm>
            <a:off x="8105422" y="0"/>
            <a:ext cx="408657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02FC6-082F-EB4D-BD65-3A841B52AECF}"/>
              </a:ext>
            </a:extLst>
          </p:cNvPr>
          <p:cNvSpPr txBox="1"/>
          <p:nvPr/>
        </p:nvSpPr>
        <p:spPr>
          <a:xfrm>
            <a:off x="4726502" y="353956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B85B3-09BA-FD49-A680-50CFA9D15D58}"/>
              </a:ext>
            </a:extLst>
          </p:cNvPr>
          <p:cNvSpPr txBox="1"/>
          <p:nvPr/>
        </p:nvSpPr>
        <p:spPr>
          <a:xfrm>
            <a:off x="9285109" y="353956"/>
            <a:ext cx="1727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Large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835375" y="353956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D57A7-36B9-B249-8E11-4B8ABAE18952}"/>
              </a:ext>
            </a:extLst>
          </p:cNvPr>
          <p:cNvSpPr txBox="1"/>
          <p:nvPr/>
        </p:nvSpPr>
        <p:spPr>
          <a:xfrm>
            <a:off x="4024489" y="2345988"/>
            <a:ext cx="401884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Validating XML layout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Testing Fragment Object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>
                  <a:alpha val="99000"/>
                </a:srgb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Testing interaction between data sources and DAOs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7922-77C3-B54D-8EA2-5FCAD103102F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920933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A562D2-63B1-EC4A-B2C5-7F8CE1DA4A5B}"/>
              </a:ext>
            </a:extLst>
          </p:cNvPr>
          <p:cNvSpPr/>
          <p:nvPr/>
        </p:nvSpPr>
        <p:spPr>
          <a:xfrm>
            <a:off x="0" y="0"/>
            <a:ext cx="39624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C5702C-BFE8-B64E-94D5-4B22145FB70E}"/>
              </a:ext>
            </a:extLst>
          </p:cNvPr>
          <p:cNvSpPr/>
          <p:nvPr/>
        </p:nvSpPr>
        <p:spPr>
          <a:xfrm>
            <a:off x="8105422" y="0"/>
            <a:ext cx="4086578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02FC6-082F-EB4D-BD65-3A841B52AECF}"/>
              </a:ext>
            </a:extLst>
          </p:cNvPr>
          <p:cNvSpPr txBox="1"/>
          <p:nvPr/>
        </p:nvSpPr>
        <p:spPr>
          <a:xfrm>
            <a:off x="4726502" y="353956"/>
            <a:ext cx="2614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B85B3-09BA-FD49-A680-50CFA9D15D58}"/>
              </a:ext>
            </a:extLst>
          </p:cNvPr>
          <p:cNvSpPr txBox="1"/>
          <p:nvPr/>
        </p:nvSpPr>
        <p:spPr>
          <a:xfrm>
            <a:off x="9285109" y="353956"/>
            <a:ext cx="1727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Large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97F7F3-7962-034E-B855-DF631E9C194D}"/>
              </a:ext>
            </a:extLst>
          </p:cNvPr>
          <p:cNvSpPr txBox="1"/>
          <p:nvPr/>
        </p:nvSpPr>
        <p:spPr>
          <a:xfrm>
            <a:off x="835375" y="353956"/>
            <a:ext cx="1755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>
                    <a:alpha val="99000"/>
                  </a:schemeClr>
                </a:solidFill>
              </a:rPr>
              <a:t>Small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5D57A7-36B9-B249-8E11-4B8ABAE18952}"/>
              </a:ext>
            </a:extLst>
          </p:cNvPr>
          <p:cNvSpPr txBox="1"/>
          <p:nvPr/>
        </p:nvSpPr>
        <p:spPr>
          <a:xfrm>
            <a:off x="4024489" y="2345988"/>
            <a:ext cx="4018843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Validating XML layout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Testing Fragment Object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>
                  <a:alpha val="99000"/>
                </a:srgb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0C0">
                    <a:alpha val="99000"/>
                  </a:srgbClr>
                </a:solidFill>
              </a:rPr>
              <a:t>Testing interaction between data sources and DAOs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70C0">
                  <a:alpha val="99000"/>
                </a:srgb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95F6E5-9A54-DB4F-971F-51E1CD168403}"/>
              </a:ext>
            </a:extLst>
          </p:cNvPr>
          <p:cNvSpPr txBox="1"/>
          <p:nvPr/>
        </p:nvSpPr>
        <p:spPr>
          <a:xfrm>
            <a:off x="8904120" y="2922708"/>
            <a:ext cx="353905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End-to-end workflows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EA7922-77C3-B54D-8EA2-5FCAD103102F}"/>
              </a:ext>
            </a:extLst>
          </p:cNvPr>
          <p:cNvSpPr txBox="1"/>
          <p:nvPr/>
        </p:nvSpPr>
        <p:spPr>
          <a:xfrm>
            <a:off x="268114" y="2884586"/>
            <a:ext cx="35390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Class at a time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bg1">
                  <a:alpha val="99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alpha val="99000"/>
                  </a:schemeClr>
                </a:solidFill>
              </a:rPr>
              <a:t>Validate the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422322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4595525" y="2967335"/>
            <a:ext cx="3000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Small test</a:t>
            </a:r>
          </a:p>
        </p:txBody>
      </p:sp>
    </p:spTree>
    <p:extLst>
      <p:ext uri="{BB962C8B-B14F-4D97-AF65-F5344CB8AC3E}">
        <p14:creationId xmlns:p14="http://schemas.microsoft.com/office/powerpoint/2010/main" val="2855295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331924" y="2875002"/>
            <a:ext cx="75281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Small Test </a:t>
            </a:r>
            <a:r>
              <a:rPr lang="en-US" sz="6600" b="1" dirty="0">
                <a:solidFill>
                  <a:srgbClr val="0070C0"/>
                </a:solidFill>
              </a:rPr>
              <a:t>= Unit test</a:t>
            </a:r>
          </a:p>
        </p:txBody>
      </p:sp>
    </p:spTree>
    <p:extLst>
      <p:ext uri="{BB962C8B-B14F-4D97-AF65-F5344CB8AC3E}">
        <p14:creationId xmlns:p14="http://schemas.microsoft.com/office/powerpoint/2010/main" val="34327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4595525" y="386073"/>
            <a:ext cx="2664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Unit test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87C66D-DBC7-674F-8D84-62D39E9028DB}"/>
              </a:ext>
            </a:extLst>
          </p:cNvPr>
          <p:cNvSpPr/>
          <p:nvPr/>
        </p:nvSpPr>
        <p:spPr>
          <a:xfrm>
            <a:off x="1014860" y="2977444"/>
            <a:ext cx="10162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0070C0">
                    <a:alpha val="99000"/>
                  </a:srgbClr>
                </a:solidFill>
              </a:rPr>
              <a:t>If your tests rely on </a:t>
            </a:r>
            <a:r>
              <a:rPr lang="en-US" sz="4000" b="1" dirty="0">
                <a:solidFill>
                  <a:srgbClr val="0070C0">
                    <a:alpha val="99000"/>
                  </a:srgbClr>
                </a:solidFill>
              </a:rPr>
              <a:t>resources</a:t>
            </a:r>
            <a:r>
              <a:rPr lang="en-US" sz="4000" dirty="0">
                <a:solidFill>
                  <a:srgbClr val="0070C0">
                    <a:alpha val="99000"/>
                  </a:srgbClr>
                </a:solidFill>
              </a:rPr>
              <a:t>, enable the </a:t>
            </a:r>
            <a:endParaRPr lang="en-US" sz="4000" b="1" dirty="0">
              <a:solidFill>
                <a:srgbClr val="0070C0">
                  <a:alpha val="99000"/>
                </a:srgbClr>
              </a:solidFill>
            </a:endParaRPr>
          </a:p>
          <a:p>
            <a:r>
              <a:rPr lang="en-US" sz="4000" b="1" dirty="0" err="1">
                <a:solidFill>
                  <a:srgbClr val="0070C0">
                    <a:alpha val="99000"/>
                  </a:srgbClr>
                </a:solidFill>
              </a:rPr>
              <a:t>includeAndroidResources</a:t>
            </a:r>
            <a:r>
              <a:rPr lang="en-US" sz="4000" b="1" dirty="0">
                <a:solidFill>
                  <a:srgbClr val="0070C0">
                    <a:alpha val="99000"/>
                  </a:srgbClr>
                </a:solidFill>
              </a:rPr>
              <a:t> </a:t>
            </a:r>
            <a:r>
              <a:rPr lang="en-US" sz="4000" dirty="0">
                <a:solidFill>
                  <a:srgbClr val="0070C0">
                    <a:alpha val="99000"/>
                  </a:srgbClr>
                </a:solidFill>
              </a:rPr>
              <a:t>option in app </a:t>
            </a:r>
            <a:r>
              <a:rPr lang="en-US" sz="4000" dirty="0" err="1">
                <a:solidFill>
                  <a:srgbClr val="0070C0">
                    <a:alpha val="99000"/>
                  </a:srgbClr>
                </a:solidFill>
              </a:rPr>
              <a:t>gradle</a:t>
            </a:r>
            <a:endParaRPr lang="en-US" sz="4000" dirty="0">
              <a:solidFill>
                <a:srgbClr val="0070C0">
                  <a:alpha val="99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042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4595525" y="386073"/>
            <a:ext cx="2664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Unit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3D78F-874F-684C-96B6-EA919FBE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83" y="1840660"/>
            <a:ext cx="102997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8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4595525" y="386073"/>
            <a:ext cx="2664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Unit test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33D78F-874F-684C-96B6-EA919FBEC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83" y="1840660"/>
            <a:ext cx="10299700" cy="33782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FD4FB3-16B9-7949-8AA7-6792BE610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56" y="5750117"/>
            <a:ext cx="9947627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33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4165920" y="2967335"/>
            <a:ext cx="3860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70C0">
                    <a:alpha val="99000"/>
                  </a:srgbClr>
                </a:solidFill>
              </a:rPr>
              <a:t>Medium test</a:t>
            </a:r>
          </a:p>
        </p:txBody>
      </p:sp>
    </p:spTree>
    <p:extLst>
      <p:ext uri="{BB962C8B-B14F-4D97-AF65-F5344CB8AC3E}">
        <p14:creationId xmlns:p14="http://schemas.microsoft.com/office/powerpoint/2010/main" val="1147819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538174" y="2367171"/>
            <a:ext cx="111156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Make sure that features you’ve implemented work as intended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FA26BE-3123-0B41-9378-DEF2FDC7194C}"/>
              </a:ext>
            </a:extLst>
          </p:cNvPr>
          <p:cNvSpPr txBox="1"/>
          <p:nvPr/>
        </p:nvSpPr>
        <p:spPr>
          <a:xfrm>
            <a:off x="4775414" y="155620"/>
            <a:ext cx="264117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382742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589685" y="2875002"/>
            <a:ext cx="110126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Medium Test </a:t>
            </a:r>
            <a:r>
              <a:rPr lang="en-US" sz="6600" b="1" dirty="0">
                <a:solidFill>
                  <a:srgbClr val="0070C0"/>
                </a:solidFill>
              </a:rPr>
              <a:t>= Integration Test</a:t>
            </a:r>
          </a:p>
        </p:txBody>
      </p:sp>
    </p:spTree>
    <p:extLst>
      <p:ext uri="{BB962C8B-B14F-4D97-AF65-F5344CB8AC3E}">
        <p14:creationId xmlns:p14="http://schemas.microsoft.com/office/powerpoint/2010/main" val="4137777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0BA38D-54DF-844A-9A70-C8A02E2999FA}"/>
              </a:ext>
            </a:extLst>
          </p:cNvPr>
          <p:cNvSpPr/>
          <p:nvPr/>
        </p:nvSpPr>
        <p:spPr>
          <a:xfrm>
            <a:off x="4073768" y="2786521"/>
            <a:ext cx="4044464" cy="2796658"/>
          </a:xfrm>
          <a:prstGeom prst="rect">
            <a:avLst/>
          </a:prstGeom>
          <a:solidFill>
            <a:schemeClr val="accent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268431" y="243315"/>
            <a:ext cx="5655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Integration Test</a:t>
            </a:r>
          </a:p>
        </p:txBody>
      </p:sp>
    </p:spTree>
    <p:extLst>
      <p:ext uri="{BB962C8B-B14F-4D97-AF65-F5344CB8AC3E}">
        <p14:creationId xmlns:p14="http://schemas.microsoft.com/office/powerpoint/2010/main" val="2061177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0BA38D-54DF-844A-9A70-C8A02E2999FA}"/>
              </a:ext>
            </a:extLst>
          </p:cNvPr>
          <p:cNvSpPr/>
          <p:nvPr/>
        </p:nvSpPr>
        <p:spPr>
          <a:xfrm>
            <a:off x="4073768" y="2786521"/>
            <a:ext cx="4044464" cy="2796658"/>
          </a:xfrm>
          <a:prstGeom prst="rect">
            <a:avLst/>
          </a:prstGeom>
          <a:solidFill>
            <a:schemeClr val="accent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268431" y="243315"/>
            <a:ext cx="5655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Integration Test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32AB8A-BA1D-0044-B5EF-498A79A12585}"/>
              </a:ext>
            </a:extLst>
          </p:cNvPr>
          <p:cNvSpPr/>
          <p:nvPr/>
        </p:nvSpPr>
        <p:spPr>
          <a:xfrm>
            <a:off x="6922287" y="2999108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C173BA-076F-0244-BB89-BD4B9567E8FF}"/>
              </a:ext>
            </a:extLst>
          </p:cNvPr>
          <p:cNvSpPr/>
          <p:nvPr/>
        </p:nvSpPr>
        <p:spPr>
          <a:xfrm>
            <a:off x="5647883" y="2999108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365CAD-6209-8B4A-9433-5276129FCCE8}"/>
              </a:ext>
            </a:extLst>
          </p:cNvPr>
          <p:cNvSpPr/>
          <p:nvPr/>
        </p:nvSpPr>
        <p:spPr>
          <a:xfrm>
            <a:off x="4351015" y="2999108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1E610C-4106-024B-A43D-48D67BB56ACA}"/>
              </a:ext>
            </a:extLst>
          </p:cNvPr>
          <p:cNvSpPr/>
          <p:nvPr/>
        </p:nvSpPr>
        <p:spPr>
          <a:xfrm>
            <a:off x="6945734" y="4394151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CDE586-8550-0749-8D7C-373D29BA0DAC}"/>
              </a:ext>
            </a:extLst>
          </p:cNvPr>
          <p:cNvSpPr/>
          <p:nvPr/>
        </p:nvSpPr>
        <p:spPr>
          <a:xfrm>
            <a:off x="5671330" y="4394151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3D0662-D464-A44B-BEF4-6A8AB56BD5F6}"/>
              </a:ext>
            </a:extLst>
          </p:cNvPr>
          <p:cNvSpPr/>
          <p:nvPr/>
        </p:nvSpPr>
        <p:spPr>
          <a:xfrm>
            <a:off x="4374462" y="4394151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79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0BA38D-54DF-844A-9A70-C8A02E2999FA}"/>
              </a:ext>
            </a:extLst>
          </p:cNvPr>
          <p:cNvSpPr/>
          <p:nvPr/>
        </p:nvSpPr>
        <p:spPr>
          <a:xfrm>
            <a:off x="4073768" y="2786521"/>
            <a:ext cx="4044464" cy="2796658"/>
          </a:xfrm>
          <a:prstGeom prst="rect">
            <a:avLst/>
          </a:prstGeom>
          <a:solidFill>
            <a:schemeClr val="accent5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268431" y="243315"/>
            <a:ext cx="5655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Integration Test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832AB8A-BA1D-0044-B5EF-498A79A12585}"/>
              </a:ext>
            </a:extLst>
          </p:cNvPr>
          <p:cNvSpPr/>
          <p:nvPr/>
        </p:nvSpPr>
        <p:spPr>
          <a:xfrm>
            <a:off x="6922287" y="2999108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CC173BA-076F-0244-BB89-BD4B9567E8FF}"/>
              </a:ext>
            </a:extLst>
          </p:cNvPr>
          <p:cNvSpPr/>
          <p:nvPr/>
        </p:nvSpPr>
        <p:spPr>
          <a:xfrm>
            <a:off x="5647883" y="2999108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365CAD-6209-8B4A-9433-5276129FCCE8}"/>
              </a:ext>
            </a:extLst>
          </p:cNvPr>
          <p:cNvSpPr/>
          <p:nvPr/>
        </p:nvSpPr>
        <p:spPr>
          <a:xfrm>
            <a:off x="4351015" y="2999108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31E610C-4106-024B-A43D-48D67BB56ACA}"/>
              </a:ext>
            </a:extLst>
          </p:cNvPr>
          <p:cNvSpPr/>
          <p:nvPr/>
        </p:nvSpPr>
        <p:spPr>
          <a:xfrm>
            <a:off x="6945734" y="4394151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ECDE586-8550-0749-8D7C-373D29BA0DAC}"/>
              </a:ext>
            </a:extLst>
          </p:cNvPr>
          <p:cNvSpPr/>
          <p:nvPr/>
        </p:nvSpPr>
        <p:spPr>
          <a:xfrm>
            <a:off x="5671330" y="4394151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E3D0662-D464-A44B-BEF4-6A8AB56BD5F6}"/>
              </a:ext>
            </a:extLst>
          </p:cNvPr>
          <p:cNvSpPr/>
          <p:nvPr/>
        </p:nvSpPr>
        <p:spPr>
          <a:xfrm>
            <a:off x="4374462" y="4394151"/>
            <a:ext cx="914114" cy="91411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915513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9867" y="2875002"/>
            <a:ext cx="36544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Large Test</a:t>
            </a:r>
          </a:p>
        </p:txBody>
      </p:sp>
    </p:spTree>
    <p:extLst>
      <p:ext uri="{BB962C8B-B14F-4D97-AF65-F5344CB8AC3E}">
        <p14:creationId xmlns:p14="http://schemas.microsoft.com/office/powerpoint/2010/main" val="661388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685451" y="2875002"/>
            <a:ext cx="68210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Large Test </a:t>
            </a:r>
            <a:r>
              <a:rPr lang="en-US" sz="6600" b="1" dirty="0">
                <a:solidFill>
                  <a:srgbClr val="0070C0"/>
                </a:solidFill>
              </a:rPr>
              <a:t>= UI Test</a:t>
            </a:r>
          </a:p>
        </p:txBody>
      </p:sp>
    </p:spTree>
    <p:extLst>
      <p:ext uri="{BB962C8B-B14F-4D97-AF65-F5344CB8AC3E}">
        <p14:creationId xmlns:p14="http://schemas.microsoft.com/office/powerpoint/2010/main" val="3337680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821901" y="2875002"/>
            <a:ext cx="2548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UI Test</a:t>
            </a:r>
          </a:p>
        </p:txBody>
      </p:sp>
    </p:spTree>
    <p:extLst>
      <p:ext uri="{BB962C8B-B14F-4D97-AF65-F5344CB8AC3E}">
        <p14:creationId xmlns:p14="http://schemas.microsoft.com/office/powerpoint/2010/main" val="1524219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821901" y="0"/>
            <a:ext cx="2548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UI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7D90F-9835-9646-AA4D-F6B7FB2EA407}"/>
              </a:ext>
            </a:extLst>
          </p:cNvPr>
          <p:cNvSpPr txBox="1"/>
          <p:nvPr/>
        </p:nvSpPr>
        <p:spPr>
          <a:xfrm>
            <a:off x="571632" y="2875002"/>
            <a:ext cx="3799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Single app</a:t>
            </a:r>
          </a:p>
        </p:txBody>
      </p:sp>
    </p:spTree>
    <p:extLst>
      <p:ext uri="{BB962C8B-B14F-4D97-AF65-F5344CB8AC3E}">
        <p14:creationId xmlns:p14="http://schemas.microsoft.com/office/powerpoint/2010/main" val="205123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821901" y="0"/>
            <a:ext cx="2548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UI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7D90F-9835-9646-AA4D-F6B7FB2EA407}"/>
              </a:ext>
            </a:extLst>
          </p:cNvPr>
          <p:cNvSpPr txBox="1"/>
          <p:nvPr/>
        </p:nvSpPr>
        <p:spPr>
          <a:xfrm>
            <a:off x="571632" y="2875002"/>
            <a:ext cx="3799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Single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4FCC2-4F3F-BF42-8B83-534F9798D5E0}"/>
              </a:ext>
            </a:extLst>
          </p:cNvPr>
          <p:cNvSpPr txBox="1"/>
          <p:nvPr/>
        </p:nvSpPr>
        <p:spPr>
          <a:xfrm>
            <a:off x="6941204" y="2875002"/>
            <a:ext cx="4692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Multiple app</a:t>
            </a:r>
          </a:p>
        </p:txBody>
      </p:sp>
    </p:spTree>
    <p:extLst>
      <p:ext uri="{BB962C8B-B14F-4D97-AF65-F5344CB8AC3E}">
        <p14:creationId xmlns:p14="http://schemas.microsoft.com/office/powerpoint/2010/main" val="1015891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521560" y="2875002"/>
            <a:ext cx="714888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Frameworks</a:t>
            </a:r>
          </a:p>
        </p:txBody>
      </p:sp>
    </p:spTree>
    <p:extLst>
      <p:ext uri="{BB962C8B-B14F-4D97-AF65-F5344CB8AC3E}">
        <p14:creationId xmlns:p14="http://schemas.microsoft.com/office/powerpoint/2010/main" val="1988128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951100" y="2875002"/>
            <a:ext cx="62897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Benefit of Testing</a:t>
            </a:r>
          </a:p>
        </p:txBody>
      </p:sp>
    </p:spTree>
    <p:extLst>
      <p:ext uri="{BB962C8B-B14F-4D97-AF65-F5344CB8AC3E}">
        <p14:creationId xmlns:p14="http://schemas.microsoft.com/office/powerpoint/2010/main" val="24842129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821901" y="0"/>
            <a:ext cx="2548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UI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7D90F-9835-9646-AA4D-F6B7FB2EA407}"/>
              </a:ext>
            </a:extLst>
          </p:cNvPr>
          <p:cNvSpPr txBox="1"/>
          <p:nvPr/>
        </p:nvSpPr>
        <p:spPr>
          <a:xfrm>
            <a:off x="571632" y="1836424"/>
            <a:ext cx="3799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Single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4FCC2-4F3F-BF42-8B83-534F9798D5E0}"/>
              </a:ext>
            </a:extLst>
          </p:cNvPr>
          <p:cNvSpPr txBox="1"/>
          <p:nvPr/>
        </p:nvSpPr>
        <p:spPr>
          <a:xfrm>
            <a:off x="6941204" y="1836424"/>
            <a:ext cx="4692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Multiple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23887-E5D7-FC48-BAE0-3A08BDA6453E}"/>
              </a:ext>
            </a:extLst>
          </p:cNvPr>
          <p:cNvCxnSpPr>
            <a:stCxn id="3" idx="2"/>
          </p:cNvCxnSpPr>
          <p:nvPr/>
        </p:nvCxnSpPr>
        <p:spPr>
          <a:xfrm>
            <a:off x="2471351" y="2944420"/>
            <a:ext cx="916" cy="1221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A14770-0711-BC4B-8979-FD0DC443D1B0}"/>
              </a:ext>
            </a:extLst>
          </p:cNvPr>
          <p:cNvSpPr txBox="1"/>
          <p:nvPr/>
        </p:nvSpPr>
        <p:spPr>
          <a:xfrm>
            <a:off x="851292" y="4511891"/>
            <a:ext cx="32401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Espresso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B391A9-FA2C-F942-B8A7-E85AADA55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43" y="5619887"/>
            <a:ext cx="863415" cy="99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79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821901" y="0"/>
            <a:ext cx="2548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UI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67D90F-9835-9646-AA4D-F6B7FB2EA407}"/>
              </a:ext>
            </a:extLst>
          </p:cNvPr>
          <p:cNvSpPr txBox="1"/>
          <p:nvPr/>
        </p:nvSpPr>
        <p:spPr>
          <a:xfrm>
            <a:off x="571632" y="1836424"/>
            <a:ext cx="37994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Single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4FCC2-4F3F-BF42-8B83-534F9798D5E0}"/>
              </a:ext>
            </a:extLst>
          </p:cNvPr>
          <p:cNvSpPr txBox="1"/>
          <p:nvPr/>
        </p:nvSpPr>
        <p:spPr>
          <a:xfrm>
            <a:off x="6941204" y="1836424"/>
            <a:ext cx="46923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Multiple app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523887-E5D7-FC48-BAE0-3A08BDA6453E}"/>
              </a:ext>
            </a:extLst>
          </p:cNvPr>
          <p:cNvCxnSpPr>
            <a:stCxn id="3" idx="2"/>
          </p:cNvCxnSpPr>
          <p:nvPr/>
        </p:nvCxnSpPr>
        <p:spPr>
          <a:xfrm>
            <a:off x="2471351" y="2944420"/>
            <a:ext cx="916" cy="1221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8A14770-0711-BC4B-8979-FD0DC443D1B0}"/>
              </a:ext>
            </a:extLst>
          </p:cNvPr>
          <p:cNvSpPr txBox="1"/>
          <p:nvPr/>
        </p:nvSpPr>
        <p:spPr>
          <a:xfrm>
            <a:off x="851292" y="4511891"/>
            <a:ext cx="32401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Espresso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C32705-2E28-064E-B7D0-15A24DE0805B}"/>
              </a:ext>
            </a:extLst>
          </p:cNvPr>
          <p:cNvCxnSpPr/>
          <p:nvPr/>
        </p:nvCxnSpPr>
        <p:spPr>
          <a:xfrm>
            <a:off x="9381979" y="2944420"/>
            <a:ext cx="916" cy="12211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B92262-0A64-9D45-A153-C4EB08D72521}"/>
              </a:ext>
            </a:extLst>
          </p:cNvPr>
          <p:cNvSpPr txBox="1"/>
          <p:nvPr/>
        </p:nvSpPr>
        <p:spPr>
          <a:xfrm>
            <a:off x="6834264" y="4511891"/>
            <a:ext cx="5019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UI Automator</a:t>
            </a:r>
          </a:p>
        </p:txBody>
      </p:sp>
    </p:spTree>
    <p:extLst>
      <p:ext uri="{BB962C8B-B14F-4D97-AF65-F5344CB8AC3E}">
        <p14:creationId xmlns:p14="http://schemas.microsoft.com/office/powerpoint/2010/main" val="13908379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575342" y="2875002"/>
            <a:ext cx="5041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Pre-requisites</a:t>
            </a:r>
          </a:p>
        </p:txBody>
      </p:sp>
    </p:spTree>
    <p:extLst>
      <p:ext uri="{BB962C8B-B14F-4D97-AF65-F5344CB8AC3E}">
        <p14:creationId xmlns:p14="http://schemas.microsoft.com/office/powerpoint/2010/main" val="853800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1735" y="259644"/>
            <a:ext cx="5041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Pre-requisites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2128375" y="2090425"/>
            <a:ext cx="7935249" cy="2981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Add dependencies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Turn animations off</a:t>
            </a:r>
          </a:p>
        </p:txBody>
      </p:sp>
    </p:spTree>
    <p:extLst>
      <p:ext uri="{BB962C8B-B14F-4D97-AF65-F5344CB8AC3E}">
        <p14:creationId xmlns:p14="http://schemas.microsoft.com/office/powerpoint/2010/main" val="3375806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</p:spTree>
    <p:extLst>
      <p:ext uri="{BB962C8B-B14F-4D97-AF65-F5344CB8AC3E}">
        <p14:creationId xmlns:p14="http://schemas.microsoft.com/office/powerpoint/2010/main" val="3523091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1182667" y="1959363"/>
            <a:ext cx="4913333" cy="1210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/>
                </a:solidFill>
              </a:rPr>
              <a:t>Find the view</a:t>
            </a:r>
          </a:p>
        </p:txBody>
      </p:sp>
    </p:spTree>
    <p:extLst>
      <p:ext uri="{BB962C8B-B14F-4D97-AF65-F5344CB8AC3E}">
        <p14:creationId xmlns:p14="http://schemas.microsoft.com/office/powerpoint/2010/main" val="32803236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1182667" y="1959363"/>
            <a:ext cx="5335948" cy="2456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Find the view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/>
                </a:solidFill>
              </a:rPr>
              <a:t>Perform action</a:t>
            </a:r>
          </a:p>
        </p:txBody>
      </p:sp>
    </p:spTree>
    <p:extLst>
      <p:ext uri="{BB962C8B-B14F-4D97-AF65-F5344CB8AC3E}">
        <p14:creationId xmlns:p14="http://schemas.microsoft.com/office/powerpoint/2010/main" val="24754385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1182667" y="1959363"/>
            <a:ext cx="5335948" cy="370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Find the view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Perform action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/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24541644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595644" y="1948074"/>
            <a:ext cx="5335948" cy="370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Find the view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Perform action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Check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0E14C7-7421-C941-B385-C0DDA3C99B3B}"/>
              </a:ext>
            </a:extLst>
          </p:cNvPr>
          <p:cNvCxnSpPr/>
          <p:nvPr/>
        </p:nvCxnSpPr>
        <p:spPr>
          <a:xfrm>
            <a:off x="6096000" y="2641600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A94F40-6D34-C445-843C-7646DCD01F48}"/>
              </a:ext>
            </a:extLst>
          </p:cNvPr>
          <p:cNvSpPr txBox="1"/>
          <p:nvPr/>
        </p:nvSpPr>
        <p:spPr>
          <a:xfrm>
            <a:off x="8026478" y="2318434"/>
            <a:ext cx="274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Find a button</a:t>
            </a:r>
          </a:p>
        </p:txBody>
      </p:sp>
    </p:spTree>
    <p:extLst>
      <p:ext uri="{BB962C8B-B14F-4D97-AF65-F5344CB8AC3E}">
        <p14:creationId xmlns:p14="http://schemas.microsoft.com/office/powerpoint/2010/main" val="1247844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595644" y="1948074"/>
            <a:ext cx="5335948" cy="370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Find the view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Perform action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Check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0E14C7-7421-C941-B385-C0DDA3C99B3B}"/>
              </a:ext>
            </a:extLst>
          </p:cNvPr>
          <p:cNvCxnSpPr/>
          <p:nvPr/>
        </p:nvCxnSpPr>
        <p:spPr>
          <a:xfrm>
            <a:off x="6096000" y="2641600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A94F40-6D34-C445-843C-7646DCD01F48}"/>
              </a:ext>
            </a:extLst>
          </p:cNvPr>
          <p:cNvSpPr txBox="1"/>
          <p:nvPr/>
        </p:nvSpPr>
        <p:spPr>
          <a:xfrm>
            <a:off x="8026478" y="2318434"/>
            <a:ext cx="274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Find a button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032D4A-7520-6444-83CA-3C0B5F5F1DDF}"/>
              </a:ext>
            </a:extLst>
          </p:cNvPr>
          <p:cNvCxnSpPr/>
          <p:nvPr/>
        </p:nvCxnSpPr>
        <p:spPr>
          <a:xfrm>
            <a:off x="6096000" y="3990622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71ABFD-D396-CC4D-BF5E-9F7E5ECE1C13}"/>
              </a:ext>
            </a:extLst>
          </p:cNvPr>
          <p:cNvSpPr txBox="1"/>
          <p:nvPr/>
        </p:nvSpPr>
        <p:spPr>
          <a:xfrm>
            <a:off x="8026478" y="3667456"/>
            <a:ext cx="32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Click the button</a:t>
            </a:r>
          </a:p>
        </p:txBody>
      </p:sp>
    </p:spTree>
    <p:extLst>
      <p:ext uri="{BB962C8B-B14F-4D97-AF65-F5344CB8AC3E}">
        <p14:creationId xmlns:p14="http://schemas.microsoft.com/office/powerpoint/2010/main" val="137084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324C5D9-7939-FD44-8E4F-56192BCD38B5}"/>
              </a:ext>
            </a:extLst>
          </p:cNvPr>
          <p:cNvSpPr txBox="1"/>
          <p:nvPr/>
        </p:nvSpPr>
        <p:spPr>
          <a:xfrm>
            <a:off x="2951099" y="212065"/>
            <a:ext cx="62897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Benefit of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DAE15-8809-4F43-851B-3A266E7FEE2A}"/>
              </a:ext>
            </a:extLst>
          </p:cNvPr>
          <p:cNvSpPr txBox="1"/>
          <p:nvPr/>
        </p:nvSpPr>
        <p:spPr>
          <a:xfrm>
            <a:off x="538173" y="1914995"/>
            <a:ext cx="111156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Rapid feedback on failures</a:t>
            </a:r>
          </a:p>
        </p:txBody>
      </p:sp>
    </p:spTree>
    <p:extLst>
      <p:ext uri="{BB962C8B-B14F-4D97-AF65-F5344CB8AC3E}">
        <p14:creationId xmlns:p14="http://schemas.microsoft.com/office/powerpoint/2010/main" val="1589349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866524" y="270990"/>
            <a:ext cx="47298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Testing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D5CE8-B222-7241-86EE-471435E09FDE}"/>
              </a:ext>
            </a:extLst>
          </p:cNvPr>
          <p:cNvSpPr txBox="1"/>
          <p:nvPr/>
        </p:nvSpPr>
        <p:spPr>
          <a:xfrm>
            <a:off x="595644" y="1948074"/>
            <a:ext cx="5335948" cy="37030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Find the view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Perform action</a:t>
            </a:r>
          </a:p>
          <a:p>
            <a:pPr marL="857250" indent="-8572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5400" b="1" dirty="0">
                <a:solidFill>
                  <a:srgbClr val="0070C0">
                    <a:alpha val="30000"/>
                  </a:srgbClr>
                </a:solidFill>
              </a:rPr>
              <a:t>Check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10E14C7-7421-C941-B385-C0DDA3C99B3B}"/>
              </a:ext>
            </a:extLst>
          </p:cNvPr>
          <p:cNvCxnSpPr/>
          <p:nvPr/>
        </p:nvCxnSpPr>
        <p:spPr>
          <a:xfrm>
            <a:off x="6096000" y="2641600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0A94F40-6D34-C445-843C-7646DCD01F48}"/>
              </a:ext>
            </a:extLst>
          </p:cNvPr>
          <p:cNvSpPr txBox="1"/>
          <p:nvPr/>
        </p:nvSpPr>
        <p:spPr>
          <a:xfrm>
            <a:off x="8026478" y="2318434"/>
            <a:ext cx="2747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Find a button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032D4A-7520-6444-83CA-3C0B5F5F1DDF}"/>
              </a:ext>
            </a:extLst>
          </p:cNvPr>
          <p:cNvCxnSpPr/>
          <p:nvPr/>
        </p:nvCxnSpPr>
        <p:spPr>
          <a:xfrm>
            <a:off x="6096000" y="3990622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71ABFD-D396-CC4D-BF5E-9F7E5ECE1C13}"/>
              </a:ext>
            </a:extLst>
          </p:cNvPr>
          <p:cNvSpPr txBox="1"/>
          <p:nvPr/>
        </p:nvSpPr>
        <p:spPr>
          <a:xfrm>
            <a:off x="8026478" y="3667456"/>
            <a:ext cx="322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Click the button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ADA897-E5A6-6746-868A-8AC77F024E95}"/>
              </a:ext>
            </a:extLst>
          </p:cNvPr>
          <p:cNvCxnSpPr/>
          <p:nvPr/>
        </p:nvCxnSpPr>
        <p:spPr>
          <a:xfrm>
            <a:off x="6096000" y="5170311"/>
            <a:ext cx="1727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984C665-77CB-8346-94A2-E737DF98729A}"/>
              </a:ext>
            </a:extLst>
          </p:cNvPr>
          <p:cNvSpPr txBox="1"/>
          <p:nvPr/>
        </p:nvSpPr>
        <p:spPr>
          <a:xfrm>
            <a:off x="8026478" y="4847145"/>
            <a:ext cx="4171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70C0"/>
                </a:solidFill>
              </a:rPr>
              <a:t>Behave as expected?</a:t>
            </a:r>
          </a:p>
        </p:txBody>
      </p:sp>
    </p:spTree>
    <p:extLst>
      <p:ext uri="{BB962C8B-B14F-4D97-AF65-F5344CB8AC3E}">
        <p14:creationId xmlns:p14="http://schemas.microsoft.com/office/powerpoint/2010/main" val="3070221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65E58-F1B0-484B-8035-9B941DC9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443" y="201472"/>
            <a:ext cx="1275645" cy="1469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E4784-8715-4344-BF7B-D1F00DE03CBD}"/>
              </a:ext>
            </a:extLst>
          </p:cNvPr>
          <p:cNvSpPr txBox="1"/>
          <p:nvPr/>
        </p:nvSpPr>
        <p:spPr>
          <a:xfrm>
            <a:off x="2667401" y="2875002"/>
            <a:ext cx="6857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Espresso UI Testing</a:t>
            </a:r>
          </a:p>
        </p:txBody>
      </p:sp>
    </p:spTree>
    <p:extLst>
      <p:ext uri="{BB962C8B-B14F-4D97-AF65-F5344CB8AC3E}">
        <p14:creationId xmlns:p14="http://schemas.microsoft.com/office/powerpoint/2010/main" val="255284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1726324" y="1143000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38558162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479AB-1B3A-E646-955D-4C942F5E7080}"/>
              </a:ext>
            </a:extLst>
          </p:cNvPr>
          <p:cNvSpPr txBox="1"/>
          <p:nvPr/>
        </p:nvSpPr>
        <p:spPr>
          <a:xfrm>
            <a:off x="6581792" y="1169537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endParaRPr lang="en-US" sz="6600" b="1" dirty="0">
              <a:solidFill>
                <a:srgbClr val="906E57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1726324" y="1143000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4702834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479AB-1B3A-E646-955D-4C942F5E7080}"/>
              </a:ext>
            </a:extLst>
          </p:cNvPr>
          <p:cNvSpPr txBox="1"/>
          <p:nvPr/>
        </p:nvSpPr>
        <p:spPr>
          <a:xfrm>
            <a:off x="6581792" y="1169537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endParaRPr lang="en-US" sz="6600" b="1" dirty="0">
              <a:solidFill>
                <a:srgbClr val="906E5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BCAFE-DB55-1748-9DAD-C7341868875E}"/>
              </a:ext>
            </a:extLst>
          </p:cNvPr>
          <p:cNvSpPr txBox="1"/>
          <p:nvPr/>
        </p:nvSpPr>
        <p:spPr>
          <a:xfrm>
            <a:off x="1726324" y="4607004"/>
            <a:ext cx="26433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Intents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1726324" y="1143000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90055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79B533-3BAA-544F-9AAF-6893ACF8F0CC}"/>
              </a:ext>
            </a:extLst>
          </p:cNvPr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6479AB-1B3A-E646-955D-4C942F5E7080}"/>
              </a:ext>
            </a:extLst>
          </p:cNvPr>
          <p:cNvSpPr txBox="1"/>
          <p:nvPr/>
        </p:nvSpPr>
        <p:spPr>
          <a:xfrm>
            <a:off x="6581792" y="1169537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endParaRPr lang="en-US" sz="6600" b="1" dirty="0">
              <a:solidFill>
                <a:srgbClr val="906E57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3BCAFE-DB55-1748-9DAD-C7341868875E}"/>
              </a:ext>
            </a:extLst>
          </p:cNvPr>
          <p:cNvSpPr txBox="1"/>
          <p:nvPr/>
        </p:nvSpPr>
        <p:spPr>
          <a:xfrm>
            <a:off x="1726324" y="4607004"/>
            <a:ext cx="26433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Intents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1726324" y="1143000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Views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11801C-DA49-AD45-A780-3CE926647669}"/>
              </a:ext>
            </a:extLst>
          </p:cNvPr>
          <p:cNvSpPr txBox="1"/>
          <p:nvPr/>
        </p:nvSpPr>
        <p:spPr>
          <a:xfrm>
            <a:off x="6423939" y="4607004"/>
            <a:ext cx="56999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Idling resources</a:t>
            </a:r>
          </a:p>
        </p:txBody>
      </p:sp>
    </p:spTree>
    <p:extLst>
      <p:ext uri="{BB962C8B-B14F-4D97-AF65-F5344CB8AC3E}">
        <p14:creationId xmlns:p14="http://schemas.microsoft.com/office/powerpoint/2010/main" val="1575165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4956842" y="2875002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7871072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Find the 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051028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23155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/>
                </a:solidFill>
              </a:rPr>
              <a:t>onView</a:t>
            </a:r>
            <a:r>
              <a:rPr lang="en-US" sz="4400" b="1" dirty="0">
                <a:solidFill>
                  <a:srgbClr val="906E57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3078524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417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/>
                </a:solidFill>
              </a:rPr>
              <a:t>withId</a:t>
            </a:r>
            <a:r>
              <a:rPr lang="en-US" sz="4400" b="1" dirty="0">
                <a:solidFill>
                  <a:srgbClr val="906E57"/>
                </a:solidFill>
              </a:rPr>
              <a:t>()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1333946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FDAE15-8809-4F43-851B-3A266E7FEE2A}"/>
              </a:ext>
            </a:extLst>
          </p:cNvPr>
          <p:cNvSpPr txBox="1"/>
          <p:nvPr/>
        </p:nvSpPr>
        <p:spPr>
          <a:xfrm>
            <a:off x="538173" y="1914995"/>
            <a:ext cx="1111565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Rapid feedback on failures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Early failure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12D68F-22A3-7544-B4E4-C4AB698A05FD}"/>
              </a:ext>
            </a:extLst>
          </p:cNvPr>
          <p:cNvSpPr txBox="1"/>
          <p:nvPr/>
        </p:nvSpPr>
        <p:spPr>
          <a:xfrm>
            <a:off x="2951099" y="212065"/>
            <a:ext cx="62897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Benefit of Testing</a:t>
            </a:r>
          </a:p>
        </p:txBody>
      </p:sp>
    </p:spTree>
    <p:extLst>
      <p:ext uri="{BB962C8B-B14F-4D97-AF65-F5344CB8AC3E}">
        <p14:creationId xmlns:p14="http://schemas.microsoft.com/office/powerpoint/2010/main" val="864560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8549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/>
                </a:solidFill>
              </a:rPr>
              <a:t>R.id.my_button_id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</p:spTree>
    <p:extLst>
      <p:ext uri="{BB962C8B-B14F-4D97-AF65-F5344CB8AC3E}">
        <p14:creationId xmlns:p14="http://schemas.microsoft.com/office/powerpoint/2010/main" val="2360317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8549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R.id.my_button_id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746ED-67AA-A146-8482-6C66F27306B6}"/>
              </a:ext>
            </a:extLst>
          </p:cNvPr>
          <p:cNvSpPr txBox="1"/>
          <p:nvPr/>
        </p:nvSpPr>
        <p:spPr>
          <a:xfrm>
            <a:off x="790199" y="3695146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Perform action</a:t>
            </a:r>
          </a:p>
        </p:txBody>
      </p:sp>
    </p:spTree>
    <p:extLst>
      <p:ext uri="{BB962C8B-B14F-4D97-AF65-F5344CB8AC3E}">
        <p14:creationId xmlns:p14="http://schemas.microsoft.com/office/powerpoint/2010/main" val="27862877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8549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R.id.my_button_id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746ED-67AA-A146-8482-6C66F27306B6}"/>
              </a:ext>
            </a:extLst>
          </p:cNvPr>
          <p:cNvSpPr txBox="1"/>
          <p:nvPr/>
        </p:nvSpPr>
        <p:spPr>
          <a:xfrm>
            <a:off x="790199" y="3695146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Perform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0B428-1AC1-FC43-BBFB-B5679A17C159}"/>
              </a:ext>
            </a:extLst>
          </p:cNvPr>
          <p:cNvSpPr txBox="1"/>
          <p:nvPr/>
        </p:nvSpPr>
        <p:spPr>
          <a:xfrm>
            <a:off x="790199" y="4485893"/>
            <a:ext cx="24556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perform()</a:t>
            </a:r>
          </a:p>
        </p:txBody>
      </p:sp>
    </p:spTree>
    <p:extLst>
      <p:ext uri="{BB962C8B-B14F-4D97-AF65-F5344CB8AC3E}">
        <p14:creationId xmlns:p14="http://schemas.microsoft.com/office/powerpoint/2010/main" val="40940852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8549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R.id.my_button_id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746ED-67AA-A146-8482-6C66F27306B6}"/>
              </a:ext>
            </a:extLst>
          </p:cNvPr>
          <p:cNvSpPr txBox="1"/>
          <p:nvPr/>
        </p:nvSpPr>
        <p:spPr>
          <a:xfrm>
            <a:off x="790199" y="3695146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Perform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0B428-1AC1-FC43-BBFB-B5679A17C159}"/>
              </a:ext>
            </a:extLst>
          </p:cNvPr>
          <p:cNvSpPr txBox="1"/>
          <p:nvPr/>
        </p:nvSpPr>
        <p:spPr>
          <a:xfrm>
            <a:off x="790199" y="4485893"/>
            <a:ext cx="3826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perform(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click()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93778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790199" y="1740129"/>
            <a:ext cx="2763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50000"/>
                  </a:srgbClr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880511" y="2543606"/>
            <a:ext cx="85492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R.id.my_button_id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2746ED-67AA-A146-8482-6C66F27306B6}"/>
              </a:ext>
            </a:extLst>
          </p:cNvPr>
          <p:cNvSpPr txBox="1"/>
          <p:nvPr/>
        </p:nvSpPr>
        <p:spPr>
          <a:xfrm>
            <a:off x="790199" y="3695146"/>
            <a:ext cx="304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30000"/>
                  </a:srgbClr>
                </a:solidFill>
              </a:rPr>
              <a:t>Perform action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C0B428-1AC1-FC43-BBFB-B5679A17C159}"/>
              </a:ext>
            </a:extLst>
          </p:cNvPr>
          <p:cNvSpPr txBox="1"/>
          <p:nvPr/>
        </p:nvSpPr>
        <p:spPr>
          <a:xfrm>
            <a:off x="790199" y="4485893"/>
            <a:ext cx="3826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perform(click())</a:t>
            </a:r>
          </a:p>
        </p:txBody>
      </p:sp>
    </p:spTree>
    <p:extLst>
      <p:ext uri="{BB962C8B-B14F-4D97-AF65-F5344CB8AC3E}">
        <p14:creationId xmlns:p14="http://schemas.microsoft.com/office/powerpoint/2010/main" val="4318121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52421-D2A8-4C4B-8A56-8A7137B85C48}"/>
              </a:ext>
            </a:extLst>
          </p:cNvPr>
          <p:cNvSpPr txBox="1"/>
          <p:nvPr/>
        </p:nvSpPr>
        <p:spPr>
          <a:xfrm>
            <a:off x="880511" y="2543606"/>
            <a:ext cx="82623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99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99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99000"/>
                  </a:srgbClr>
                </a:solidFill>
              </a:rPr>
              <a:t>R.id.my_textview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FD49C-174A-424D-ABCD-2572105FCCFE}"/>
              </a:ext>
            </a:extLst>
          </p:cNvPr>
          <p:cNvSpPr txBox="1"/>
          <p:nvPr/>
        </p:nvSpPr>
        <p:spPr>
          <a:xfrm>
            <a:off x="880511" y="1630625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9119962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52421-D2A8-4C4B-8A56-8A7137B85C48}"/>
              </a:ext>
            </a:extLst>
          </p:cNvPr>
          <p:cNvSpPr txBox="1"/>
          <p:nvPr/>
        </p:nvSpPr>
        <p:spPr>
          <a:xfrm>
            <a:off x="880511" y="2543606"/>
            <a:ext cx="82623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R.id.my_textview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  <a:p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.check()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FD49C-174A-424D-ABCD-2572105FCCFE}"/>
              </a:ext>
            </a:extLst>
          </p:cNvPr>
          <p:cNvSpPr txBox="1"/>
          <p:nvPr/>
        </p:nvSpPr>
        <p:spPr>
          <a:xfrm>
            <a:off x="880511" y="1630625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28909559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52421-D2A8-4C4B-8A56-8A7137B85C48}"/>
              </a:ext>
            </a:extLst>
          </p:cNvPr>
          <p:cNvSpPr txBox="1"/>
          <p:nvPr/>
        </p:nvSpPr>
        <p:spPr>
          <a:xfrm>
            <a:off x="880511" y="2543606"/>
            <a:ext cx="82623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withId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R.id.my_textview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))</a:t>
            </a:r>
          </a:p>
          <a:p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.check(</a:t>
            </a:r>
            <a:r>
              <a:rPr lang="en-US" sz="4400" b="1" dirty="0" err="1">
                <a:solidFill>
                  <a:srgbClr val="906E57">
                    <a:alpha val="99000"/>
                  </a:srgbClr>
                </a:solidFill>
              </a:rPr>
              <a:t>isDisplayed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()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FD49C-174A-424D-ABCD-2572105FCCFE}"/>
              </a:ext>
            </a:extLst>
          </p:cNvPr>
          <p:cNvSpPr txBox="1"/>
          <p:nvPr/>
        </p:nvSpPr>
        <p:spPr>
          <a:xfrm>
            <a:off x="880511" y="1630625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906E57">
                    <a:alpha val="99000"/>
                  </a:srgbClr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36301320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6FD49C-174A-424D-ABCD-2572105FCCFE}"/>
              </a:ext>
            </a:extLst>
          </p:cNvPr>
          <p:cNvSpPr txBox="1"/>
          <p:nvPr/>
        </p:nvSpPr>
        <p:spPr>
          <a:xfrm>
            <a:off x="3197866" y="2921168"/>
            <a:ext cx="5796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906E57">
                    <a:alpha val="99000"/>
                  </a:srgbClr>
                </a:solidFill>
              </a:rPr>
              <a:t>Understand more</a:t>
            </a:r>
          </a:p>
        </p:txBody>
      </p:sp>
    </p:spTree>
    <p:extLst>
      <p:ext uri="{BB962C8B-B14F-4D97-AF65-F5344CB8AC3E}">
        <p14:creationId xmlns:p14="http://schemas.microsoft.com/office/powerpoint/2010/main" val="553824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4117E-174C-1940-BD15-3755AF17DF34}"/>
              </a:ext>
            </a:extLst>
          </p:cNvPr>
          <p:cNvSpPr txBox="1"/>
          <p:nvPr/>
        </p:nvSpPr>
        <p:spPr>
          <a:xfrm>
            <a:off x="903088" y="187995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/>
                </a:solidFill>
              </a:rPr>
              <a:t>onView</a:t>
            </a:r>
            <a:r>
              <a:rPr lang="en-US" sz="4400" b="1" dirty="0">
                <a:solidFill>
                  <a:srgbClr val="906E57"/>
                </a:solidFill>
              </a:rPr>
              <a:t>(	</a:t>
            </a:r>
            <a:r>
              <a:rPr lang="en-US" sz="4400" b="1" dirty="0" err="1">
                <a:solidFill>
                  <a:srgbClr val="0070C0"/>
                </a:solidFill>
              </a:rPr>
              <a:t>ViewMatcher</a:t>
            </a:r>
            <a:r>
              <a:rPr lang="en-US" sz="4400" b="1" dirty="0">
                <a:solidFill>
                  <a:srgbClr val="906E57"/>
                </a:solidFill>
              </a:rPr>
              <a:t>	)</a:t>
            </a:r>
          </a:p>
        </p:txBody>
      </p:sp>
    </p:spTree>
    <p:extLst>
      <p:ext uri="{BB962C8B-B14F-4D97-AF65-F5344CB8AC3E}">
        <p14:creationId xmlns:p14="http://schemas.microsoft.com/office/powerpoint/2010/main" val="426048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FDAE15-8809-4F43-851B-3A266E7FEE2A}"/>
              </a:ext>
            </a:extLst>
          </p:cNvPr>
          <p:cNvSpPr txBox="1"/>
          <p:nvPr/>
        </p:nvSpPr>
        <p:spPr>
          <a:xfrm>
            <a:off x="538173" y="1914995"/>
            <a:ext cx="1111565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Rapid feedback on failures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Early failure detection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Safer code refactoring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39A0C8-28A7-C441-8EBB-9ACDB5342F92}"/>
              </a:ext>
            </a:extLst>
          </p:cNvPr>
          <p:cNvSpPr txBox="1"/>
          <p:nvPr/>
        </p:nvSpPr>
        <p:spPr>
          <a:xfrm>
            <a:off x="2951099" y="212065"/>
            <a:ext cx="62897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Benefit of Testing</a:t>
            </a:r>
          </a:p>
        </p:txBody>
      </p:sp>
    </p:spTree>
    <p:extLst>
      <p:ext uri="{BB962C8B-B14F-4D97-AF65-F5344CB8AC3E}">
        <p14:creationId xmlns:p14="http://schemas.microsoft.com/office/powerpoint/2010/main" val="142048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C4117E-174C-1940-BD15-3755AF17DF34}"/>
              </a:ext>
            </a:extLst>
          </p:cNvPr>
          <p:cNvSpPr txBox="1"/>
          <p:nvPr/>
        </p:nvSpPr>
        <p:spPr>
          <a:xfrm>
            <a:off x="903088" y="187995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	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ViewMatcher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	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DBC5A-C2B1-B644-B3C7-40CCEA370175}"/>
              </a:ext>
            </a:extLst>
          </p:cNvPr>
          <p:cNvSpPr txBox="1"/>
          <p:nvPr/>
        </p:nvSpPr>
        <p:spPr>
          <a:xfrm>
            <a:off x="903088" y="3345719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perform(	 </a:t>
            </a:r>
            <a:r>
              <a:rPr lang="en-US" sz="4400" b="1" dirty="0" err="1">
                <a:solidFill>
                  <a:srgbClr val="0070C0">
                    <a:alpha val="99000"/>
                  </a:srgbClr>
                </a:solidFill>
              </a:rPr>
              <a:t>ViewAction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	)</a:t>
            </a:r>
          </a:p>
        </p:txBody>
      </p:sp>
    </p:spTree>
    <p:extLst>
      <p:ext uri="{BB962C8B-B14F-4D97-AF65-F5344CB8AC3E}">
        <p14:creationId xmlns:p14="http://schemas.microsoft.com/office/powerpoint/2010/main" val="4270974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B2AF131-ABA7-E34C-A5DA-C6502016EB32}"/>
              </a:ext>
            </a:extLst>
          </p:cNvPr>
          <p:cNvSpPr txBox="1"/>
          <p:nvPr/>
        </p:nvSpPr>
        <p:spPr>
          <a:xfrm>
            <a:off x="4956842" y="255979"/>
            <a:ext cx="2278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Views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3DBC5A-C2B1-B644-B3C7-40CCEA370175}"/>
              </a:ext>
            </a:extLst>
          </p:cNvPr>
          <p:cNvSpPr txBox="1"/>
          <p:nvPr/>
        </p:nvSpPr>
        <p:spPr>
          <a:xfrm>
            <a:off x="903088" y="3345719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perform(	 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ViewAction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	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14BC3B-31B8-E742-B6B3-E38AF09521F5}"/>
              </a:ext>
            </a:extLst>
          </p:cNvPr>
          <p:cNvSpPr/>
          <p:nvPr/>
        </p:nvSpPr>
        <p:spPr>
          <a:xfrm>
            <a:off x="903088" y="4858652"/>
            <a:ext cx="68243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check(		</a:t>
            </a:r>
            <a:r>
              <a:rPr lang="en-US" sz="4400" b="1" dirty="0" err="1">
                <a:solidFill>
                  <a:srgbClr val="0070C0">
                    <a:alpha val="99000"/>
                  </a:srgbClr>
                </a:solidFill>
              </a:rPr>
              <a:t>ViewAssertion</a:t>
            </a:r>
            <a:r>
              <a:rPr lang="en-US" sz="4400" b="1" dirty="0">
                <a:solidFill>
                  <a:srgbClr val="906E57">
                    <a:alpha val="99000"/>
                  </a:srgbClr>
                </a:solidFill>
              </a:rPr>
              <a:t>	)</a:t>
            </a:r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EC757-A2CF-2441-B6F7-1EF7C3144940}"/>
              </a:ext>
            </a:extLst>
          </p:cNvPr>
          <p:cNvSpPr txBox="1"/>
          <p:nvPr/>
        </p:nvSpPr>
        <p:spPr>
          <a:xfrm>
            <a:off x="903088" y="1879950"/>
            <a:ext cx="6824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onView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(	</a:t>
            </a:r>
            <a:r>
              <a:rPr lang="en-US" sz="4400" b="1" dirty="0" err="1">
                <a:solidFill>
                  <a:srgbClr val="906E57">
                    <a:alpha val="30000"/>
                  </a:srgbClr>
                </a:solidFill>
              </a:rPr>
              <a:t>ViewMatcher</a:t>
            </a:r>
            <a:r>
              <a:rPr lang="en-US" sz="4400" b="1" dirty="0">
                <a:solidFill>
                  <a:srgbClr val="906E57">
                    <a:alpha val="30000"/>
                  </a:srgbClr>
                </a:solidFill>
              </a:rPr>
              <a:t>	)</a:t>
            </a:r>
          </a:p>
        </p:txBody>
      </p:sp>
    </p:spTree>
    <p:extLst>
      <p:ext uri="{BB962C8B-B14F-4D97-AF65-F5344CB8AC3E}">
        <p14:creationId xmlns:p14="http://schemas.microsoft.com/office/powerpoint/2010/main" val="306879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65E58-F1B0-484B-8035-9B941DC9A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443" y="201472"/>
            <a:ext cx="1275645" cy="1469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E4784-8715-4344-BF7B-D1F00DE03CBD}"/>
              </a:ext>
            </a:extLst>
          </p:cNvPr>
          <p:cNvSpPr txBox="1"/>
          <p:nvPr/>
        </p:nvSpPr>
        <p:spPr>
          <a:xfrm>
            <a:off x="2272197" y="2875002"/>
            <a:ext cx="764760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Espresso Cheat Sheet</a:t>
            </a:r>
          </a:p>
        </p:txBody>
      </p:sp>
    </p:spTree>
    <p:extLst>
      <p:ext uri="{BB962C8B-B14F-4D97-AF65-F5344CB8AC3E}">
        <p14:creationId xmlns:p14="http://schemas.microsoft.com/office/powerpoint/2010/main" val="7094001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E9E22-1434-8843-8571-480F773B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59" y="0"/>
            <a:ext cx="4906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770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132CBB-4E2C-0E49-B54E-43E2BAD1A8F0}"/>
              </a:ext>
            </a:extLst>
          </p:cNvPr>
          <p:cNvSpPr txBox="1"/>
          <p:nvPr/>
        </p:nvSpPr>
        <p:spPr>
          <a:xfrm>
            <a:off x="3533792" y="2875002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</a:rPr>
              <a:t>AdapterViews</a:t>
            </a:r>
            <a:endParaRPr 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9105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865E58-F1B0-484B-8035-9B941DC9A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443" y="201472"/>
            <a:ext cx="1275645" cy="1469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E4784-8715-4344-BF7B-D1F00DE03CBD}"/>
              </a:ext>
            </a:extLst>
          </p:cNvPr>
          <p:cNvSpPr txBox="1"/>
          <p:nvPr/>
        </p:nvSpPr>
        <p:spPr>
          <a:xfrm>
            <a:off x="3533792" y="201472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endParaRPr lang="en-US" sz="6600" b="1" dirty="0">
              <a:solidFill>
                <a:srgbClr val="906E57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9809E2-425C-7243-A36F-DB6DE7591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700" y="1859276"/>
            <a:ext cx="6070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949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56CCD-534E-984A-AD3E-3D81BE67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939" y="2056306"/>
            <a:ext cx="9207500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37AFC7-12A0-A94E-8842-1F1A81B7193C}"/>
              </a:ext>
            </a:extLst>
          </p:cNvPr>
          <p:cNvSpPr txBox="1"/>
          <p:nvPr/>
        </p:nvSpPr>
        <p:spPr>
          <a:xfrm>
            <a:off x="1927967" y="178894"/>
            <a:ext cx="83360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r>
              <a:rPr lang="en-US" sz="6600" b="1" dirty="0">
                <a:solidFill>
                  <a:srgbClr val="906E57"/>
                </a:solidFill>
              </a:rPr>
              <a:t> vs Views</a:t>
            </a:r>
          </a:p>
        </p:txBody>
      </p:sp>
    </p:spTree>
    <p:extLst>
      <p:ext uri="{BB962C8B-B14F-4D97-AF65-F5344CB8AC3E}">
        <p14:creationId xmlns:p14="http://schemas.microsoft.com/office/powerpoint/2010/main" val="37366129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56CCD-534E-984A-AD3E-3D81BE67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939" y="2056306"/>
            <a:ext cx="9207500" cy="4622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37AFC7-12A0-A94E-8842-1F1A81B7193C}"/>
              </a:ext>
            </a:extLst>
          </p:cNvPr>
          <p:cNvSpPr txBox="1"/>
          <p:nvPr/>
        </p:nvSpPr>
        <p:spPr>
          <a:xfrm>
            <a:off x="1927967" y="178894"/>
            <a:ext cx="83360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AdapterViews</a:t>
            </a:r>
            <a:r>
              <a:rPr lang="en-US" sz="6600" b="1" dirty="0">
                <a:solidFill>
                  <a:srgbClr val="906E57"/>
                </a:solidFill>
              </a:rPr>
              <a:t> vs Views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4BD222-FF0C-7745-B897-A2847B3305AA}"/>
              </a:ext>
            </a:extLst>
          </p:cNvPr>
          <p:cNvSpPr/>
          <p:nvPr/>
        </p:nvSpPr>
        <p:spPr>
          <a:xfrm>
            <a:off x="1659467" y="3093156"/>
            <a:ext cx="4278489" cy="1388533"/>
          </a:xfrm>
          <a:custGeom>
            <a:avLst/>
            <a:gdLst>
              <a:gd name="connsiteX0" fmla="*/ 0 w 4278489"/>
              <a:gd name="connsiteY0" fmla="*/ 0 h 1388533"/>
              <a:gd name="connsiteX1" fmla="*/ 568428 w 4278489"/>
              <a:gd name="connsiteY1" fmla="*/ 0 h 1388533"/>
              <a:gd name="connsiteX2" fmla="*/ 1051286 w 4278489"/>
              <a:gd name="connsiteY2" fmla="*/ 0 h 1388533"/>
              <a:gd name="connsiteX3" fmla="*/ 1748068 w 4278489"/>
              <a:gd name="connsiteY3" fmla="*/ 0 h 1388533"/>
              <a:gd name="connsiteX4" fmla="*/ 2316496 w 4278489"/>
              <a:gd name="connsiteY4" fmla="*/ 0 h 1388533"/>
              <a:gd name="connsiteX5" fmla="*/ 2884924 w 4278489"/>
              <a:gd name="connsiteY5" fmla="*/ 0 h 1388533"/>
              <a:gd name="connsiteX6" fmla="*/ 3581707 w 4278489"/>
              <a:gd name="connsiteY6" fmla="*/ 0 h 1388533"/>
              <a:gd name="connsiteX7" fmla="*/ 4278489 w 4278489"/>
              <a:gd name="connsiteY7" fmla="*/ 0 h 1388533"/>
              <a:gd name="connsiteX8" fmla="*/ 4278489 w 4278489"/>
              <a:gd name="connsiteY8" fmla="*/ 722037 h 1388533"/>
              <a:gd name="connsiteX9" fmla="*/ 4278489 w 4278489"/>
              <a:gd name="connsiteY9" fmla="*/ 1388533 h 1388533"/>
              <a:gd name="connsiteX10" fmla="*/ 3752846 w 4278489"/>
              <a:gd name="connsiteY10" fmla="*/ 1388533 h 1388533"/>
              <a:gd name="connsiteX11" fmla="*/ 3141633 w 4278489"/>
              <a:gd name="connsiteY11" fmla="*/ 1388533 h 1388533"/>
              <a:gd name="connsiteX12" fmla="*/ 2573206 w 4278489"/>
              <a:gd name="connsiteY12" fmla="*/ 1388533 h 1388533"/>
              <a:gd name="connsiteX13" fmla="*/ 1876423 w 4278489"/>
              <a:gd name="connsiteY13" fmla="*/ 1388533 h 1388533"/>
              <a:gd name="connsiteX14" fmla="*/ 1179641 w 4278489"/>
              <a:gd name="connsiteY14" fmla="*/ 1388533 h 1388533"/>
              <a:gd name="connsiteX15" fmla="*/ 653998 w 4278489"/>
              <a:gd name="connsiteY15" fmla="*/ 1388533 h 1388533"/>
              <a:gd name="connsiteX16" fmla="*/ 0 w 4278489"/>
              <a:gd name="connsiteY16" fmla="*/ 1388533 h 1388533"/>
              <a:gd name="connsiteX17" fmla="*/ 0 w 4278489"/>
              <a:gd name="connsiteY17" fmla="*/ 666496 h 1388533"/>
              <a:gd name="connsiteX18" fmla="*/ 0 w 4278489"/>
              <a:gd name="connsiteY18" fmla="*/ 0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278489" h="1388533" extrusionOk="0">
                <a:moveTo>
                  <a:pt x="0" y="0"/>
                </a:moveTo>
                <a:cubicBezTo>
                  <a:pt x="269240" y="18481"/>
                  <a:pt x="306220" y="8281"/>
                  <a:pt x="568428" y="0"/>
                </a:cubicBezTo>
                <a:cubicBezTo>
                  <a:pt x="830636" y="-8281"/>
                  <a:pt x="882194" y="8319"/>
                  <a:pt x="1051286" y="0"/>
                </a:cubicBezTo>
                <a:cubicBezTo>
                  <a:pt x="1220378" y="-8319"/>
                  <a:pt x="1556414" y="-5357"/>
                  <a:pt x="1748068" y="0"/>
                </a:cubicBezTo>
                <a:cubicBezTo>
                  <a:pt x="1939722" y="5357"/>
                  <a:pt x="2198794" y="-25055"/>
                  <a:pt x="2316496" y="0"/>
                </a:cubicBezTo>
                <a:cubicBezTo>
                  <a:pt x="2434198" y="25055"/>
                  <a:pt x="2677653" y="6707"/>
                  <a:pt x="2884924" y="0"/>
                </a:cubicBezTo>
                <a:cubicBezTo>
                  <a:pt x="3092195" y="-6707"/>
                  <a:pt x="3362819" y="-13423"/>
                  <a:pt x="3581707" y="0"/>
                </a:cubicBezTo>
                <a:cubicBezTo>
                  <a:pt x="3800595" y="13423"/>
                  <a:pt x="4083828" y="11436"/>
                  <a:pt x="4278489" y="0"/>
                </a:cubicBezTo>
                <a:cubicBezTo>
                  <a:pt x="4293469" y="150648"/>
                  <a:pt x="4248256" y="430619"/>
                  <a:pt x="4278489" y="722037"/>
                </a:cubicBezTo>
                <a:cubicBezTo>
                  <a:pt x="4308722" y="1013455"/>
                  <a:pt x="4268320" y="1232141"/>
                  <a:pt x="4278489" y="1388533"/>
                </a:cubicBezTo>
                <a:cubicBezTo>
                  <a:pt x="4052181" y="1391274"/>
                  <a:pt x="4011296" y="1404246"/>
                  <a:pt x="3752846" y="1388533"/>
                </a:cubicBezTo>
                <a:cubicBezTo>
                  <a:pt x="3494396" y="1372820"/>
                  <a:pt x="3429988" y="1372422"/>
                  <a:pt x="3141633" y="1388533"/>
                </a:cubicBezTo>
                <a:cubicBezTo>
                  <a:pt x="2853278" y="1404644"/>
                  <a:pt x="2787416" y="1386997"/>
                  <a:pt x="2573206" y="1388533"/>
                </a:cubicBezTo>
                <a:cubicBezTo>
                  <a:pt x="2358996" y="1390069"/>
                  <a:pt x="2042935" y="1370362"/>
                  <a:pt x="1876423" y="1388533"/>
                </a:cubicBezTo>
                <a:cubicBezTo>
                  <a:pt x="1709911" y="1406704"/>
                  <a:pt x="1520755" y="1361875"/>
                  <a:pt x="1179641" y="1388533"/>
                </a:cubicBezTo>
                <a:cubicBezTo>
                  <a:pt x="838527" y="1415191"/>
                  <a:pt x="877912" y="1395310"/>
                  <a:pt x="653998" y="1388533"/>
                </a:cubicBezTo>
                <a:cubicBezTo>
                  <a:pt x="430084" y="1381756"/>
                  <a:pt x="178992" y="1382319"/>
                  <a:pt x="0" y="1388533"/>
                </a:cubicBezTo>
                <a:cubicBezTo>
                  <a:pt x="-3871" y="1197133"/>
                  <a:pt x="-4772" y="852812"/>
                  <a:pt x="0" y="666496"/>
                </a:cubicBezTo>
                <a:cubicBezTo>
                  <a:pt x="4772" y="480180"/>
                  <a:pt x="-32659" y="138723"/>
                  <a:pt x="0" y="0"/>
                </a:cubicBezTo>
                <a:close/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0A5437-12DC-764F-8D7F-8EC0653703BA}"/>
              </a:ext>
            </a:extLst>
          </p:cNvPr>
          <p:cNvSpPr/>
          <p:nvPr/>
        </p:nvSpPr>
        <p:spPr>
          <a:xfrm>
            <a:off x="6511572" y="3341511"/>
            <a:ext cx="4020961" cy="886178"/>
          </a:xfrm>
          <a:custGeom>
            <a:avLst/>
            <a:gdLst>
              <a:gd name="connsiteX0" fmla="*/ 0 w 4020961"/>
              <a:gd name="connsiteY0" fmla="*/ 0 h 886178"/>
              <a:gd name="connsiteX1" fmla="*/ 629951 w 4020961"/>
              <a:gd name="connsiteY1" fmla="*/ 0 h 886178"/>
              <a:gd name="connsiteX2" fmla="*/ 1179482 w 4020961"/>
              <a:gd name="connsiteY2" fmla="*/ 0 h 886178"/>
              <a:gd name="connsiteX3" fmla="*/ 1930061 w 4020961"/>
              <a:gd name="connsiteY3" fmla="*/ 0 h 886178"/>
              <a:gd name="connsiteX4" fmla="*/ 2560012 w 4020961"/>
              <a:gd name="connsiteY4" fmla="*/ 0 h 886178"/>
              <a:gd name="connsiteX5" fmla="*/ 3189962 w 4020961"/>
              <a:gd name="connsiteY5" fmla="*/ 0 h 886178"/>
              <a:gd name="connsiteX6" fmla="*/ 4020961 w 4020961"/>
              <a:gd name="connsiteY6" fmla="*/ 0 h 886178"/>
              <a:gd name="connsiteX7" fmla="*/ 4020961 w 4020961"/>
              <a:gd name="connsiteY7" fmla="*/ 425365 h 886178"/>
              <a:gd name="connsiteX8" fmla="*/ 4020961 w 4020961"/>
              <a:gd name="connsiteY8" fmla="*/ 886178 h 886178"/>
              <a:gd name="connsiteX9" fmla="*/ 3431220 w 4020961"/>
              <a:gd name="connsiteY9" fmla="*/ 886178 h 886178"/>
              <a:gd name="connsiteX10" fmla="*/ 2761060 w 4020961"/>
              <a:gd name="connsiteY10" fmla="*/ 886178 h 886178"/>
              <a:gd name="connsiteX11" fmla="*/ 2090900 w 4020961"/>
              <a:gd name="connsiteY11" fmla="*/ 886178 h 886178"/>
              <a:gd name="connsiteX12" fmla="*/ 1460949 w 4020961"/>
              <a:gd name="connsiteY12" fmla="*/ 886178 h 886178"/>
              <a:gd name="connsiteX13" fmla="*/ 710370 w 4020961"/>
              <a:gd name="connsiteY13" fmla="*/ 886178 h 886178"/>
              <a:gd name="connsiteX14" fmla="*/ 0 w 4020961"/>
              <a:gd name="connsiteY14" fmla="*/ 886178 h 886178"/>
              <a:gd name="connsiteX15" fmla="*/ 0 w 4020961"/>
              <a:gd name="connsiteY15" fmla="*/ 460813 h 886178"/>
              <a:gd name="connsiteX16" fmla="*/ 0 w 4020961"/>
              <a:gd name="connsiteY16" fmla="*/ 0 h 886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20961" h="886178" extrusionOk="0">
                <a:moveTo>
                  <a:pt x="0" y="0"/>
                </a:moveTo>
                <a:cubicBezTo>
                  <a:pt x="187083" y="27717"/>
                  <a:pt x="371301" y="7446"/>
                  <a:pt x="629951" y="0"/>
                </a:cubicBezTo>
                <a:cubicBezTo>
                  <a:pt x="888601" y="-7446"/>
                  <a:pt x="1005535" y="7738"/>
                  <a:pt x="1179482" y="0"/>
                </a:cubicBezTo>
                <a:cubicBezTo>
                  <a:pt x="1353429" y="-7738"/>
                  <a:pt x="1757736" y="-20983"/>
                  <a:pt x="1930061" y="0"/>
                </a:cubicBezTo>
                <a:cubicBezTo>
                  <a:pt x="2102386" y="20983"/>
                  <a:pt x="2388103" y="12144"/>
                  <a:pt x="2560012" y="0"/>
                </a:cubicBezTo>
                <a:cubicBezTo>
                  <a:pt x="2731921" y="-12144"/>
                  <a:pt x="2972163" y="-14155"/>
                  <a:pt x="3189962" y="0"/>
                </a:cubicBezTo>
                <a:cubicBezTo>
                  <a:pt x="3407761" y="14155"/>
                  <a:pt x="3732254" y="-12736"/>
                  <a:pt x="4020961" y="0"/>
                </a:cubicBezTo>
                <a:cubicBezTo>
                  <a:pt x="4010088" y="193878"/>
                  <a:pt x="4001265" y="235118"/>
                  <a:pt x="4020961" y="425365"/>
                </a:cubicBezTo>
                <a:cubicBezTo>
                  <a:pt x="4040657" y="615612"/>
                  <a:pt x="4027409" y="687578"/>
                  <a:pt x="4020961" y="886178"/>
                </a:cubicBezTo>
                <a:cubicBezTo>
                  <a:pt x="3897643" y="882511"/>
                  <a:pt x="3601646" y="891801"/>
                  <a:pt x="3431220" y="886178"/>
                </a:cubicBezTo>
                <a:cubicBezTo>
                  <a:pt x="3260794" y="880555"/>
                  <a:pt x="2930680" y="893328"/>
                  <a:pt x="2761060" y="886178"/>
                </a:cubicBezTo>
                <a:cubicBezTo>
                  <a:pt x="2591440" y="879028"/>
                  <a:pt x="2285373" y="918228"/>
                  <a:pt x="2090900" y="886178"/>
                </a:cubicBezTo>
                <a:cubicBezTo>
                  <a:pt x="1896427" y="854128"/>
                  <a:pt x="1634306" y="872527"/>
                  <a:pt x="1460949" y="886178"/>
                </a:cubicBezTo>
                <a:cubicBezTo>
                  <a:pt x="1287592" y="899829"/>
                  <a:pt x="1076688" y="890834"/>
                  <a:pt x="710370" y="886178"/>
                </a:cubicBezTo>
                <a:cubicBezTo>
                  <a:pt x="344052" y="881522"/>
                  <a:pt x="326550" y="870533"/>
                  <a:pt x="0" y="886178"/>
                </a:cubicBezTo>
                <a:cubicBezTo>
                  <a:pt x="1739" y="749755"/>
                  <a:pt x="7205" y="643461"/>
                  <a:pt x="0" y="460813"/>
                </a:cubicBezTo>
                <a:cubicBezTo>
                  <a:pt x="-7205" y="278166"/>
                  <a:pt x="-1926" y="127323"/>
                  <a:pt x="0" y="0"/>
                </a:cubicBezTo>
                <a:close/>
              </a:path>
            </a:pathLst>
          </a:custGeom>
          <a:noFill/>
          <a:ln w="254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469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4774324" y="2875002"/>
            <a:ext cx="26433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Intents</a:t>
            </a:r>
          </a:p>
        </p:txBody>
      </p:sp>
    </p:spTree>
    <p:extLst>
      <p:ext uri="{BB962C8B-B14F-4D97-AF65-F5344CB8AC3E}">
        <p14:creationId xmlns:p14="http://schemas.microsoft.com/office/powerpoint/2010/main" val="2473269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4934D-64A6-174C-BCE5-921C35D4AF96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AD258-2C5D-3245-A75C-B61EDA871A7C}"/>
              </a:ext>
            </a:extLst>
          </p:cNvPr>
          <p:cNvSpPr txBox="1"/>
          <p:nvPr/>
        </p:nvSpPr>
        <p:spPr>
          <a:xfrm>
            <a:off x="1900918" y="2875002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Stub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BD619-16B4-F143-AEAC-67528FD40AE3}"/>
              </a:ext>
            </a:extLst>
          </p:cNvPr>
          <p:cNvSpPr txBox="1"/>
          <p:nvPr/>
        </p:nvSpPr>
        <p:spPr>
          <a:xfrm>
            <a:off x="7099289" y="2875003"/>
            <a:ext cx="422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Verification</a:t>
            </a:r>
          </a:p>
        </p:txBody>
      </p:sp>
    </p:spTree>
    <p:extLst>
      <p:ext uri="{BB962C8B-B14F-4D97-AF65-F5344CB8AC3E}">
        <p14:creationId xmlns:p14="http://schemas.microsoft.com/office/powerpoint/2010/main" val="410435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8FDAE15-8809-4F43-851B-3A266E7FEE2A}"/>
              </a:ext>
            </a:extLst>
          </p:cNvPr>
          <p:cNvSpPr txBox="1"/>
          <p:nvPr/>
        </p:nvSpPr>
        <p:spPr>
          <a:xfrm>
            <a:off x="538173" y="1914995"/>
            <a:ext cx="111156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Rapid feedback on failures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Early failure detection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Safer code refactoring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Stable development env.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284434-DD1B-0947-B61A-7FD6A8A351BA}"/>
              </a:ext>
            </a:extLst>
          </p:cNvPr>
          <p:cNvSpPr txBox="1"/>
          <p:nvPr/>
        </p:nvSpPr>
        <p:spPr>
          <a:xfrm>
            <a:off x="2951099" y="212065"/>
            <a:ext cx="62897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>
                    <a:alpha val="30000"/>
                  </a:srgbClr>
                </a:solidFill>
              </a:rPr>
              <a:t>Benefit of Testing</a:t>
            </a:r>
          </a:p>
        </p:txBody>
      </p:sp>
    </p:spTree>
    <p:extLst>
      <p:ext uri="{BB962C8B-B14F-4D97-AF65-F5344CB8AC3E}">
        <p14:creationId xmlns:p14="http://schemas.microsoft.com/office/powerpoint/2010/main" val="27441869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4934D-64A6-174C-BCE5-921C35D4AF96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AD258-2C5D-3245-A75C-B61EDA871A7C}"/>
              </a:ext>
            </a:extLst>
          </p:cNvPr>
          <p:cNvSpPr txBox="1"/>
          <p:nvPr/>
        </p:nvSpPr>
        <p:spPr>
          <a:xfrm>
            <a:off x="1900918" y="648638"/>
            <a:ext cx="17860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>
                    <a:alpha val="30000"/>
                  </a:srgbClr>
                </a:solidFill>
              </a:rPr>
              <a:t>Stub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BD619-16B4-F143-AEAC-67528FD40AE3}"/>
              </a:ext>
            </a:extLst>
          </p:cNvPr>
          <p:cNvSpPr txBox="1"/>
          <p:nvPr/>
        </p:nvSpPr>
        <p:spPr>
          <a:xfrm>
            <a:off x="7099289" y="648639"/>
            <a:ext cx="422417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>
                    <a:alpha val="30000"/>
                  </a:schemeClr>
                </a:solidFill>
              </a:rPr>
              <a:t>Verification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9A0FE0-BE0E-EC4E-AFFD-40D74A3768AB}"/>
              </a:ext>
            </a:extLst>
          </p:cNvPr>
          <p:cNvSpPr txBox="1"/>
          <p:nvPr/>
        </p:nvSpPr>
        <p:spPr>
          <a:xfrm>
            <a:off x="1012417" y="2925856"/>
            <a:ext cx="40618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Intending()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5525C9-3B16-AA40-BC8D-122A1E839F59}"/>
              </a:ext>
            </a:extLst>
          </p:cNvPr>
          <p:cNvSpPr txBox="1"/>
          <p:nvPr/>
        </p:nvSpPr>
        <p:spPr>
          <a:xfrm>
            <a:off x="7300508" y="2925856"/>
            <a:ext cx="38790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Intended()</a:t>
            </a:r>
          </a:p>
        </p:txBody>
      </p:sp>
    </p:spTree>
    <p:extLst>
      <p:ext uri="{BB962C8B-B14F-4D97-AF65-F5344CB8AC3E}">
        <p14:creationId xmlns:p14="http://schemas.microsoft.com/office/powerpoint/2010/main" val="196375238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E9E22-1434-8843-8571-480F773B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59" y="0"/>
            <a:ext cx="49060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047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BE9E22-1434-8843-8571-480F773B1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959" y="0"/>
            <a:ext cx="490608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8F4A29-5BF3-7F48-B13F-5D653CED902F}"/>
              </a:ext>
            </a:extLst>
          </p:cNvPr>
          <p:cNvSpPr/>
          <p:nvPr/>
        </p:nvSpPr>
        <p:spPr>
          <a:xfrm>
            <a:off x="3642959" y="4492978"/>
            <a:ext cx="4906081" cy="204328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048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CFC09E-A83F-A24C-892E-81EED309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0485"/>
            <a:ext cx="12192000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5363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4934D-64A6-174C-BCE5-921C35D4AF96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AD258-2C5D-3245-A75C-B61EDA871A7C}"/>
              </a:ext>
            </a:extLst>
          </p:cNvPr>
          <p:cNvSpPr txBox="1"/>
          <p:nvPr/>
        </p:nvSpPr>
        <p:spPr>
          <a:xfrm>
            <a:off x="1196583" y="2875003"/>
            <a:ext cx="32675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@Before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BD619-16B4-F143-AEAC-67528FD40AE3}"/>
              </a:ext>
            </a:extLst>
          </p:cNvPr>
          <p:cNvSpPr txBox="1"/>
          <p:nvPr/>
        </p:nvSpPr>
        <p:spPr>
          <a:xfrm>
            <a:off x="8087830" y="2875001"/>
            <a:ext cx="27359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@After</a:t>
            </a:r>
          </a:p>
        </p:txBody>
      </p:sp>
    </p:spTree>
    <p:extLst>
      <p:ext uri="{BB962C8B-B14F-4D97-AF65-F5344CB8AC3E}">
        <p14:creationId xmlns:p14="http://schemas.microsoft.com/office/powerpoint/2010/main" val="33478145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4934D-64A6-174C-BCE5-921C35D4AF96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AD258-2C5D-3245-A75C-B61EDA871A7C}"/>
              </a:ext>
            </a:extLst>
          </p:cNvPr>
          <p:cNvSpPr txBox="1"/>
          <p:nvPr/>
        </p:nvSpPr>
        <p:spPr>
          <a:xfrm>
            <a:off x="1196583" y="255360"/>
            <a:ext cx="32675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@Before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BD619-16B4-F143-AEAC-67528FD40AE3}"/>
              </a:ext>
            </a:extLst>
          </p:cNvPr>
          <p:cNvSpPr txBox="1"/>
          <p:nvPr/>
        </p:nvSpPr>
        <p:spPr>
          <a:xfrm>
            <a:off x="8087830" y="255358"/>
            <a:ext cx="273594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@After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002CC6-FF74-8A41-A015-9B1B5C9A9BC2}"/>
              </a:ext>
            </a:extLst>
          </p:cNvPr>
          <p:cNvSpPr txBox="1"/>
          <p:nvPr/>
        </p:nvSpPr>
        <p:spPr>
          <a:xfrm>
            <a:off x="721132" y="3163313"/>
            <a:ext cx="45589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Intents.init</a:t>
            </a:r>
            <a:r>
              <a:rPr lang="en-US" sz="6600" b="1" dirty="0">
                <a:solidFill>
                  <a:srgbClr val="906E57"/>
                </a:solidFill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EB2A27-E62D-1246-82B5-58A2D64E4A44}"/>
              </a:ext>
            </a:extLst>
          </p:cNvPr>
          <p:cNvSpPr txBox="1"/>
          <p:nvPr/>
        </p:nvSpPr>
        <p:spPr>
          <a:xfrm>
            <a:off x="6260761" y="3101541"/>
            <a:ext cx="59312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chemeClr val="bg1"/>
                </a:solidFill>
              </a:rPr>
              <a:t>Intents.release</a:t>
            </a:r>
            <a:r>
              <a:rPr lang="en-US" sz="6600" b="1" dirty="0">
                <a:solidFill>
                  <a:schemeClr val="bg1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713106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1F2689-08BC-F746-A64E-2DB6086F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256" y="1931515"/>
            <a:ext cx="6655487" cy="29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9537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3246021" y="2875002"/>
            <a:ext cx="56999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Idling resources</a:t>
            </a:r>
          </a:p>
        </p:txBody>
      </p:sp>
    </p:spTree>
    <p:extLst>
      <p:ext uri="{BB962C8B-B14F-4D97-AF65-F5344CB8AC3E}">
        <p14:creationId xmlns:p14="http://schemas.microsoft.com/office/powerpoint/2010/main" val="12349583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Idle UI-Testing.mp4">
            <a:hlinkClick r:id="" action="ppaction://media"/>
            <a:extLst>
              <a:ext uri="{FF2B5EF4-FFF2-40B4-BE49-F238E27FC236}">
                <a16:creationId xmlns:a16="http://schemas.microsoft.com/office/drawing/2014/main" id="{854702D1-47B5-184E-BB35-EFB93D089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80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5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54934D-64A6-174C-BCE5-921C35D4AF96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AD258-2C5D-3245-A75C-B61EDA871A7C}"/>
              </a:ext>
            </a:extLst>
          </p:cNvPr>
          <p:cNvSpPr txBox="1"/>
          <p:nvPr/>
        </p:nvSpPr>
        <p:spPr>
          <a:xfrm>
            <a:off x="1196583" y="2875003"/>
            <a:ext cx="32675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@Before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BBD619-16B4-F143-AEAC-67528FD40AE3}"/>
              </a:ext>
            </a:extLst>
          </p:cNvPr>
          <p:cNvSpPr txBox="1"/>
          <p:nvPr/>
        </p:nvSpPr>
        <p:spPr>
          <a:xfrm>
            <a:off x="8087830" y="2875001"/>
            <a:ext cx="250902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@Rule</a:t>
            </a:r>
          </a:p>
        </p:txBody>
      </p:sp>
    </p:spTree>
    <p:extLst>
      <p:ext uri="{BB962C8B-B14F-4D97-AF65-F5344CB8AC3E}">
        <p14:creationId xmlns:p14="http://schemas.microsoft.com/office/powerpoint/2010/main" val="3324114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1583995" y="2875002"/>
            <a:ext cx="90240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2145856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44219B-1B82-BB4C-934D-D728669D8759}"/>
              </a:ext>
            </a:extLst>
          </p:cNvPr>
          <p:cNvSpPr txBox="1"/>
          <p:nvPr/>
        </p:nvSpPr>
        <p:spPr>
          <a:xfrm>
            <a:off x="622867" y="2875002"/>
            <a:ext cx="10946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Recycler View Helper Methods</a:t>
            </a:r>
          </a:p>
        </p:txBody>
      </p:sp>
    </p:spTree>
    <p:extLst>
      <p:ext uri="{BB962C8B-B14F-4D97-AF65-F5344CB8AC3E}">
        <p14:creationId xmlns:p14="http://schemas.microsoft.com/office/powerpoint/2010/main" val="12924532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4339656" y="2699826"/>
            <a:ext cx="3512688" cy="1458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b="1" dirty="0" err="1">
                <a:solidFill>
                  <a:srgbClr val="906E57"/>
                </a:solidFill>
              </a:rPr>
              <a:t>scrollTo</a:t>
            </a:r>
            <a:r>
              <a:rPr lang="en-US" sz="66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112634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4720281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632628" y="271849"/>
            <a:ext cx="2197069" cy="920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scrollTo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C42E4-D057-FE48-AE46-CAF44E08A347}"/>
              </a:ext>
            </a:extLst>
          </p:cNvPr>
          <p:cNvSpPr txBox="1"/>
          <p:nvPr/>
        </p:nvSpPr>
        <p:spPr>
          <a:xfrm>
            <a:off x="5723612" y="2341480"/>
            <a:ext cx="5885185" cy="1458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b="1" dirty="0" err="1">
                <a:solidFill>
                  <a:srgbClr val="906E57"/>
                </a:solidFill>
              </a:rPr>
              <a:t>scrollToHolder</a:t>
            </a:r>
            <a:r>
              <a:rPr lang="en-US" sz="66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870179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4720281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632628" y="271849"/>
            <a:ext cx="3803448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scrollTo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scrollToHolder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C42E4-D057-FE48-AE46-CAF44E08A347}"/>
              </a:ext>
            </a:extLst>
          </p:cNvPr>
          <p:cNvSpPr txBox="1"/>
          <p:nvPr/>
        </p:nvSpPr>
        <p:spPr>
          <a:xfrm>
            <a:off x="5362833" y="2477404"/>
            <a:ext cx="6258321" cy="1458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b="1" dirty="0" err="1">
                <a:solidFill>
                  <a:srgbClr val="906E57"/>
                </a:solidFill>
              </a:rPr>
              <a:t>scrollToPosition</a:t>
            </a:r>
            <a:r>
              <a:rPr lang="en-US" sz="66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548665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4720281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632628" y="271849"/>
            <a:ext cx="3803448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scrollTo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scrollToHolder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4000" b="1" dirty="0" err="1">
                <a:solidFill>
                  <a:schemeClr val="bg1"/>
                </a:solidFill>
              </a:rPr>
              <a:t>scrolToPosition</a:t>
            </a:r>
            <a:r>
              <a:rPr lang="en-US" sz="40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C42E4-D057-FE48-AE46-CAF44E08A347}"/>
              </a:ext>
            </a:extLst>
          </p:cNvPr>
          <p:cNvSpPr txBox="1"/>
          <p:nvPr/>
        </p:nvSpPr>
        <p:spPr>
          <a:xfrm>
            <a:off x="5167559" y="3038760"/>
            <a:ext cx="7123295" cy="1210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 err="1">
                <a:solidFill>
                  <a:srgbClr val="906E57"/>
                </a:solidFill>
              </a:rPr>
              <a:t>actionOnHolderItem</a:t>
            </a:r>
            <a:r>
              <a:rPr lang="en-US" sz="54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769454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5708823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86497" y="313366"/>
            <a:ext cx="5622325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scrollToHolder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scrolToPosition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actionOnHolderItem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EE518-BB83-8041-B246-8D65648A907B}"/>
              </a:ext>
            </a:extLst>
          </p:cNvPr>
          <p:cNvSpPr txBox="1"/>
          <p:nvPr/>
        </p:nvSpPr>
        <p:spPr>
          <a:xfrm>
            <a:off x="6355491" y="3033231"/>
            <a:ext cx="56223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>
                <a:solidFill>
                  <a:srgbClr val="906E57"/>
                </a:solidFill>
              </a:rPr>
              <a:t>actionOnItem</a:t>
            </a:r>
            <a:r>
              <a:rPr lang="en-US" sz="66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793341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5708823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86497" y="313366"/>
            <a:ext cx="5622325" cy="4992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scrollToHolder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scrolToPosition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actionOnHolderItem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actionOnItem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EE518-BB83-8041-B246-8D65648A907B}"/>
              </a:ext>
            </a:extLst>
          </p:cNvPr>
          <p:cNvSpPr txBox="1"/>
          <p:nvPr/>
        </p:nvSpPr>
        <p:spPr>
          <a:xfrm>
            <a:off x="6388443" y="3075057"/>
            <a:ext cx="5622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906E57"/>
                </a:solidFill>
              </a:rPr>
              <a:t>actionOnItemAtPosition</a:t>
            </a:r>
            <a:r>
              <a:rPr lang="en-US" sz="4000" b="1" dirty="0">
                <a:solidFill>
                  <a:srgbClr val="906E57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5427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B85630-100A-DE44-97BE-983533C46B30}"/>
              </a:ext>
            </a:extLst>
          </p:cNvPr>
          <p:cNvSpPr/>
          <p:nvPr/>
        </p:nvSpPr>
        <p:spPr>
          <a:xfrm>
            <a:off x="-1" y="1"/>
            <a:ext cx="5708823" cy="6857999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86497" y="313366"/>
            <a:ext cx="5622325" cy="58233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scrollToHolder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scrolToPosition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actionOnHolderItem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actionOnItem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sz="3600" b="1" dirty="0" err="1">
                <a:solidFill>
                  <a:schemeClr val="bg1"/>
                </a:solidFill>
              </a:rPr>
              <a:t>actionOnItemAtPosition</a:t>
            </a:r>
            <a:r>
              <a:rPr lang="en-US" sz="3600" b="1" dirty="0">
                <a:solidFill>
                  <a:schemeClr val="bg1"/>
                </a:solidFill>
              </a:rPr>
              <a:t>()</a:t>
            </a:r>
          </a:p>
          <a:p>
            <a:pPr>
              <a:lnSpc>
                <a:spcPct val="150000"/>
              </a:lnSpc>
            </a:pP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EE518-BB83-8041-B246-8D65648A907B}"/>
              </a:ext>
            </a:extLst>
          </p:cNvPr>
          <p:cNvSpPr txBox="1"/>
          <p:nvPr/>
        </p:nvSpPr>
        <p:spPr>
          <a:xfrm>
            <a:off x="6730315" y="1859339"/>
            <a:ext cx="507038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Recycler View Helper Methods</a:t>
            </a:r>
          </a:p>
        </p:txBody>
      </p:sp>
    </p:spTree>
    <p:extLst>
      <p:ext uri="{BB962C8B-B14F-4D97-AF65-F5344CB8AC3E}">
        <p14:creationId xmlns:p14="http://schemas.microsoft.com/office/powerpoint/2010/main" val="6102544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BEF4BF-EB79-574E-9B82-BB950B6DEA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06E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45EFF-251E-1749-A286-E1BCD49694D7}"/>
              </a:ext>
            </a:extLst>
          </p:cNvPr>
          <p:cNvSpPr txBox="1"/>
          <p:nvPr/>
        </p:nvSpPr>
        <p:spPr>
          <a:xfrm>
            <a:off x="1381215" y="2875002"/>
            <a:ext cx="942956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Complicated test scenario </a:t>
            </a:r>
          </a:p>
        </p:txBody>
      </p:sp>
    </p:spTree>
    <p:extLst>
      <p:ext uri="{BB962C8B-B14F-4D97-AF65-F5344CB8AC3E}">
        <p14:creationId xmlns:p14="http://schemas.microsoft.com/office/powerpoint/2010/main" val="7821769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3742089" y="2875002"/>
            <a:ext cx="49189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906E57"/>
                </a:solidFill>
              </a:rPr>
              <a:t>./</a:t>
            </a:r>
            <a:r>
              <a:rPr lang="en-US" sz="6600" b="1" dirty="0" err="1">
                <a:solidFill>
                  <a:srgbClr val="906E57"/>
                </a:solidFill>
              </a:rPr>
              <a:t>gradlew</a:t>
            </a:r>
            <a:r>
              <a:rPr lang="en-US" sz="6600" b="1" dirty="0">
                <a:solidFill>
                  <a:srgbClr val="906E57"/>
                </a:solidFill>
              </a:rPr>
              <a:t> lint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54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3158</Words>
  <Application>Microsoft Macintosh PowerPoint</Application>
  <PresentationFormat>Widescreen</PresentationFormat>
  <Paragraphs>513</Paragraphs>
  <Slides>123</Slides>
  <Notes>84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140064015 Bassam A . Almutairi</dc:creator>
  <cp:lastModifiedBy>140064015 Bassam A . Almutairi</cp:lastModifiedBy>
  <cp:revision>22</cp:revision>
  <dcterms:created xsi:type="dcterms:W3CDTF">2021-01-31T05:24:38Z</dcterms:created>
  <dcterms:modified xsi:type="dcterms:W3CDTF">2021-02-01T14:19:24Z</dcterms:modified>
</cp:coreProperties>
</file>